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99" r:id="rId2"/>
    <p:sldId id="262" r:id="rId3"/>
    <p:sldId id="257" r:id="rId4"/>
    <p:sldId id="261" r:id="rId5"/>
    <p:sldId id="263" r:id="rId6"/>
    <p:sldId id="279" r:id="rId7"/>
    <p:sldId id="310" r:id="rId8"/>
    <p:sldId id="311" r:id="rId9"/>
    <p:sldId id="312" r:id="rId10"/>
    <p:sldId id="313" r:id="rId11"/>
    <p:sldId id="314" r:id="rId12"/>
    <p:sldId id="319" r:id="rId13"/>
    <p:sldId id="315" r:id="rId14"/>
    <p:sldId id="320" r:id="rId15"/>
    <p:sldId id="316" r:id="rId16"/>
    <p:sldId id="317" r:id="rId17"/>
    <p:sldId id="318" r:id="rId18"/>
    <p:sldId id="321" r:id="rId19"/>
    <p:sldId id="322" r:id="rId20"/>
    <p:sldId id="323" r:id="rId21"/>
    <p:sldId id="324" r:id="rId22"/>
    <p:sldId id="325" r:id="rId23"/>
    <p:sldId id="327" r:id="rId24"/>
    <p:sldId id="330" r:id="rId25"/>
    <p:sldId id="333" r:id="rId26"/>
    <p:sldId id="328" r:id="rId27"/>
    <p:sldId id="329" r:id="rId28"/>
    <p:sldId id="337" r:id="rId29"/>
    <p:sldId id="336" r:id="rId30"/>
    <p:sldId id="331" r:id="rId31"/>
    <p:sldId id="334" r:id="rId32"/>
    <p:sldId id="335" r:id="rId33"/>
    <p:sldId id="308" r:id="rId34"/>
    <p:sldId id="309" r:id="rId35"/>
  </p:sldIdLst>
  <p:sldSz cx="12192000" cy="6858000"/>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66"/>
    <a:srgbClr val="6C1A00"/>
    <a:srgbClr val="7F89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autoAdjust="0"/>
    <p:restoredTop sz="85211" autoAdjust="0"/>
  </p:normalViewPr>
  <p:slideViewPr>
    <p:cSldViewPr>
      <p:cViewPr varScale="1">
        <p:scale>
          <a:sx n="106" d="100"/>
          <a:sy n="106" d="100"/>
        </p:scale>
        <p:origin x="1061" y="96"/>
      </p:cViewPr>
      <p:guideLst>
        <p:guide orient="horz" pos="2160"/>
        <p:guide pos="3840"/>
      </p:guideLst>
    </p:cSldViewPr>
  </p:slideViewPr>
  <p:notesTextViewPr>
    <p:cViewPr>
      <p:scale>
        <a:sx n="100" d="100"/>
        <a:sy n="100" d="100"/>
      </p:scale>
      <p:origin x="0" y="0"/>
    </p:cViewPr>
  </p:notesTextViewPr>
  <p:notesViewPr>
    <p:cSldViewPr>
      <p:cViewPr varScale="1">
        <p:scale>
          <a:sx n="90" d="100"/>
          <a:sy n="90" d="100"/>
        </p:scale>
        <p:origin x="4022"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583" cy="480388"/>
          </a:xfrm>
          <a:prstGeom prst="rect">
            <a:avLst/>
          </a:prstGeom>
        </p:spPr>
        <p:txBody>
          <a:bodyPr vert="horz" lIns="94851" tIns="47425" rIns="94851" bIns="47425" rtlCol="0"/>
          <a:lstStyle>
            <a:lvl1pPr algn="l">
              <a:defRPr sz="1200">
                <a:latin typeface="Arial" charset="0"/>
                <a:cs typeface="+mn-cs"/>
              </a:defRPr>
            </a:lvl1pPr>
          </a:lstStyle>
          <a:p>
            <a:pPr>
              <a:defRPr/>
            </a:pPr>
            <a:r>
              <a:rPr lang="en-US" b="1" dirty="0"/>
              <a:t>Project Management Lessons Learned</a:t>
            </a:r>
          </a:p>
          <a:p>
            <a:pPr>
              <a:defRPr/>
            </a:pPr>
            <a:r>
              <a:rPr lang="en-US" sz="900" dirty="0"/>
              <a:t>CE 4200: Professional Engineering Practice Issues</a:t>
            </a:r>
          </a:p>
        </p:txBody>
      </p:sp>
      <p:sp>
        <p:nvSpPr>
          <p:cNvPr id="3" name="Date Placeholder 2"/>
          <p:cNvSpPr>
            <a:spLocks noGrp="1"/>
          </p:cNvSpPr>
          <p:nvPr>
            <p:ph type="dt" sz="quarter" idx="1"/>
          </p:nvPr>
        </p:nvSpPr>
        <p:spPr>
          <a:xfrm>
            <a:off x="4142962" y="0"/>
            <a:ext cx="3170583" cy="480388"/>
          </a:xfrm>
          <a:prstGeom prst="rect">
            <a:avLst/>
          </a:prstGeom>
        </p:spPr>
        <p:txBody>
          <a:bodyPr vert="horz" lIns="94851" tIns="47425" rIns="94851" bIns="47425" rtlCol="0"/>
          <a:lstStyle>
            <a:lvl1pPr algn="r">
              <a:defRPr sz="1200">
                <a:latin typeface="Arial" charset="0"/>
                <a:cs typeface="+mn-cs"/>
              </a:defRPr>
            </a:lvl1pPr>
          </a:lstStyle>
          <a:p>
            <a:pPr>
              <a:defRPr/>
            </a:pPr>
            <a:r>
              <a:rPr lang="en-US" dirty="0"/>
              <a:t>Spring 2022 Semester</a:t>
            </a:r>
          </a:p>
        </p:txBody>
      </p:sp>
      <p:sp>
        <p:nvSpPr>
          <p:cNvPr id="4" name="Footer Placeholder 3"/>
          <p:cNvSpPr>
            <a:spLocks noGrp="1"/>
          </p:cNvSpPr>
          <p:nvPr>
            <p:ph type="ftr" sz="quarter" idx="2"/>
          </p:nvPr>
        </p:nvSpPr>
        <p:spPr>
          <a:xfrm>
            <a:off x="0" y="9119173"/>
            <a:ext cx="3170583" cy="480388"/>
          </a:xfrm>
          <a:prstGeom prst="rect">
            <a:avLst/>
          </a:prstGeom>
        </p:spPr>
        <p:txBody>
          <a:bodyPr vert="horz" lIns="94851" tIns="47425" rIns="94851" bIns="47425" rtlCol="0" anchor="b"/>
          <a:lstStyle>
            <a:lvl1pPr algn="l">
              <a:defRPr sz="1200">
                <a:latin typeface="Arial" charset="0"/>
                <a:cs typeface="+mn-cs"/>
              </a:defRPr>
            </a:lvl1pPr>
          </a:lstStyle>
          <a:p>
            <a:pPr>
              <a:defRPr/>
            </a:pPr>
            <a:r>
              <a:rPr lang="en-US" dirty="0"/>
              <a:t>William D. Lawson, PE, PhD</a:t>
            </a:r>
          </a:p>
        </p:txBody>
      </p:sp>
      <p:sp>
        <p:nvSpPr>
          <p:cNvPr id="5" name="Slide Number Placeholder 4"/>
          <p:cNvSpPr>
            <a:spLocks noGrp="1"/>
          </p:cNvSpPr>
          <p:nvPr>
            <p:ph type="sldNum" sz="quarter" idx="3"/>
          </p:nvPr>
        </p:nvSpPr>
        <p:spPr>
          <a:xfrm>
            <a:off x="4142962" y="9119173"/>
            <a:ext cx="3170583" cy="480388"/>
          </a:xfrm>
          <a:prstGeom prst="rect">
            <a:avLst/>
          </a:prstGeom>
        </p:spPr>
        <p:txBody>
          <a:bodyPr vert="horz" wrap="square" lIns="94851" tIns="47425" rIns="94851" bIns="47425" numCol="1" anchor="b" anchorCtr="0" compatLnSpc="1">
            <a:prstTxWarp prst="textNoShape">
              <a:avLst/>
            </a:prstTxWarp>
          </a:bodyPr>
          <a:lstStyle>
            <a:lvl1pPr algn="r">
              <a:defRPr sz="1200"/>
            </a:lvl1pPr>
          </a:lstStyle>
          <a:p>
            <a:fld id="{9ADF3178-190D-405D-A479-20363C872EA8}" type="slidenum">
              <a:rPr lang="en-US" altLang="en-US"/>
              <a:pPr/>
              <a:t>‹#›</a:t>
            </a:fld>
            <a:endParaRPr lang="en-US" altLang="en-US"/>
          </a:p>
        </p:txBody>
      </p:sp>
    </p:spTree>
    <p:extLst>
      <p:ext uri="{BB962C8B-B14F-4D97-AF65-F5344CB8AC3E}">
        <p14:creationId xmlns:p14="http://schemas.microsoft.com/office/powerpoint/2010/main" val="3173539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p:cNvSpPr>
          <p:nvPr>
            <p:ph type="hdr" sz="quarter"/>
          </p:nvPr>
        </p:nvSpPr>
        <p:spPr bwMode="auto">
          <a:xfrm>
            <a:off x="0" y="0"/>
            <a:ext cx="3170583" cy="480388"/>
          </a:xfrm>
          <a:prstGeom prst="rect">
            <a:avLst/>
          </a:prstGeom>
          <a:noFill/>
          <a:ln w="9525">
            <a:noFill/>
            <a:miter lim="800000"/>
            <a:headEnd/>
            <a:tailEnd/>
          </a:ln>
        </p:spPr>
        <p:txBody>
          <a:bodyPr vert="horz" wrap="square" lIns="96653" tIns="48327" rIns="96653" bIns="48327" numCol="1" anchor="t" anchorCtr="0" compatLnSpc="1">
            <a:prstTxWarp prst="textNoShape">
              <a:avLst/>
            </a:prstTxWarp>
          </a:bodyPr>
          <a:lstStyle>
            <a:lvl1pPr>
              <a:defRPr sz="1200">
                <a:latin typeface="Calibri" pitchFamily="34" charset="0"/>
                <a:cs typeface="+mn-cs"/>
              </a:defRPr>
            </a:lvl1pPr>
          </a:lstStyle>
          <a:p>
            <a:pPr>
              <a:defRPr/>
            </a:pPr>
            <a:endParaRPr lang="fr-CA"/>
          </a:p>
        </p:txBody>
      </p:sp>
      <p:sp>
        <p:nvSpPr>
          <p:cNvPr id="3" name="Date Placeholder 2"/>
          <p:cNvSpPr>
            <a:spLocks noGrp="1"/>
          </p:cNvSpPr>
          <p:nvPr>
            <p:ph type="dt" idx="1"/>
          </p:nvPr>
        </p:nvSpPr>
        <p:spPr>
          <a:xfrm>
            <a:off x="4142962" y="0"/>
            <a:ext cx="3170583" cy="480388"/>
          </a:xfrm>
          <a:prstGeom prst="rect">
            <a:avLst/>
          </a:prstGeom>
        </p:spPr>
        <p:txBody>
          <a:bodyPr vert="horz" wrap="square" lIns="96653" tIns="48327" rIns="96653" bIns="48327" numCol="1" anchor="t" anchorCtr="0" compatLnSpc="1">
            <a:prstTxWarp prst="textNoShape">
              <a:avLst/>
            </a:prstTxWarp>
          </a:bodyPr>
          <a:lstStyle>
            <a:lvl1pPr algn="r">
              <a:defRPr sz="1200">
                <a:latin typeface="Calibri" pitchFamily="34" charset="0"/>
                <a:cs typeface="+mn-cs"/>
              </a:defRPr>
            </a:lvl1pPr>
          </a:lstStyle>
          <a:p>
            <a:pPr>
              <a:defRPr/>
            </a:pPr>
            <a:fld id="{4E0C4353-9877-4D85-B58F-557C6DB02144}" type="datetimeFigureOut">
              <a:rPr lang="fr-FR"/>
              <a:pPr>
                <a:defRPr/>
              </a:pPr>
              <a:t>23/03/2022</a:t>
            </a:fld>
            <a:endParaRPr lang="fr-CA" dirty="0"/>
          </a:p>
        </p:txBody>
      </p:sp>
      <p:sp>
        <p:nvSpPr>
          <p:cNvPr id="40964" name="Rectangle 3"/>
          <p:cNvSpPr>
            <a:spLocks noGrp="1" noRot="1" noChangeAspect="1"/>
          </p:cNvSpPr>
          <p:nvPr>
            <p:ph type="sldImg" idx="2"/>
          </p:nvPr>
        </p:nvSpPr>
        <p:spPr bwMode="auto">
          <a:xfrm>
            <a:off x="457200" y="719138"/>
            <a:ext cx="6400800" cy="36004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Notes Placeholder 4"/>
          <p:cNvSpPr>
            <a:spLocks noGrp="1"/>
          </p:cNvSpPr>
          <p:nvPr>
            <p:ph type="body" sz="quarter" idx="3"/>
          </p:nvPr>
        </p:nvSpPr>
        <p:spPr>
          <a:xfrm>
            <a:off x="732183" y="4561226"/>
            <a:ext cx="5850835" cy="4320213"/>
          </a:xfrm>
          <a:prstGeom prst="rect">
            <a:avLst/>
          </a:prstGeom>
        </p:spPr>
        <p:txBody>
          <a:bodyPr vert="horz" wrap="square" lIns="96653" tIns="48327" rIns="96653" bIns="48327" numCol="1" anchor="t" anchorCtr="0" compatLnSpc="1">
            <a:prstTxWarp prst="textNoShape">
              <a:avLst/>
            </a:prstTxWarp>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CA" noProof="0"/>
          </a:p>
        </p:txBody>
      </p:sp>
      <p:sp>
        <p:nvSpPr>
          <p:cNvPr id="14342" name="Rectangle 5"/>
          <p:cNvSpPr>
            <a:spLocks noGrp="1"/>
          </p:cNvSpPr>
          <p:nvPr>
            <p:ph type="ftr" sz="quarter" idx="4"/>
          </p:nvPr>
        </p:nvSpPr>
        <p:spPr bwMode="auto">
          <a:xfrm>
            <a:off x="0" y="9119173"/>
            <a:ext cx="3170583" cy="480388"/>
          </a:xfrm>
          <a:prstGeom prst="rect">
            <a:avLst/>
          </a:prstGeom>
          <a:noFill/>
          <a:ln w="9525">
            <a:noFill/>
            <a:miter lim="800000"/>
            <a:headEnd/>
            <a:tailEnd/>
          </a:ln>
        </p:spPr>
        <p:txBody>
          <a:bodyPr vert="horz" wrap="square" lIns="96653" tIns="48327" rIns="96653" bIns="48327" numCol="1" anchor="b" anchorCtr="0" compatLnSpc="1">
            <a:prstTxWarp prst="textNoShape">
              <a:avLst/>
            </a:prstTxWarp>
          </a:bodyPr>
          <a:lstStyle>
            <a:lvl1pPr>
              <a:defRPr sz="1200">
                <a:latin typeface="Calibri" pitchFamily="34" charset="0"/>
                <a:cs typeface="+mn-cs"/>
              </a:defRPr>
            </a:lvl1pPr>
          </a:lstStyle>
          <a:p>
            <a:pPr>
              <a:defRPr/>
            </a:pPr>
            <a:endParaRPr lang="fr-CA"/>
          </a:p>
        </p:txBody>
      </p:sp>
      <p:sp>
        <p:nvSpPr>
          <p:cNvPr id="7" name="Slide Number Placeholder 6"/>
          <p:cNvSpPr>
            <a:spLocks noGrp="1"/>
          </p:cNvSpPr>
          <p:nvPr>
            <p:ph type="sldNum" sz="quarter" idx="5"/>
          </p:nvPr>
        </p:nvSpPr>
        <p:spPr>
          <a:xfrm>
            <a:off x="4142962" y="9119173"/>
            <a:ext cx="3170583" cy="480388"/>
          </a:xfrm>
          <a:prstGeom prst="rect">
            <a:avLst/>
          </a:prstGeom>
        </p:spPr>
        <p:txBody>
          <a:bodyPr vert="horz" wrap="square" lIns="96653" tIns="48327" rIns="96653" bIns="48327" numCol="1" anchor="b" anchorCtr="0" compatLnSpc="1">
            <a:prstTxWarp prst="textNoShape">
              <a:avLst/>
            </a:prstTxWarp>
          </a:bodyPr>
          <a:lstStyle>
            <a:lvl1pPr algn="r">
              <a:defRPr sz="1200">
                <a:latin typeface="Calibri" panose="020F0502020204030204" pitchFamily="34" charset="0"/>
              </a:defRPr>
            </a:lvl1pPr>
          </a:lstStyle>
          <a:p>
            <a:fld id="{7A0D8F4B-2F03-409F-8A19-1CC1CB1AE428}" type="slidenum">
              <a:rPr lang="fr-CA" altLang="en-US"/>
              <a:pPr/>
              <a:t>‹#›</a:t>
            </a:fld>
            <a:endParaRPr lang="fr-CA" altLang="en-US"/>
          </a:p>
        </p:txBody>
      </p:sp>
    </p:spTree>
    <p:extLst>
      <p:ext uri="{BB962C8B-B14F-4D97-AF65-F5344CB8AC3E}">
        <p14:creationId xmlns:p14="http://schemas.microsoft.com/office/powerpoint/2010/main" val="4953541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nstantia"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Constantia"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Constantia"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Constantia"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Constanti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0D8F4B-2F03-409F-8A19-1CC1CB1AE428}" type="slidenum">
              <a:rPr lang="fr-CA" altLang="en-US" smtClean="0"/>
              <a:pPr/>
              <a:t>1</a:t>
            </a:fld>
            <a:endParaRPr lang="fr-CA" altLang="en-US"/>
          </a:p>
        </p:txBody>
      </p:sp>
    </p:spTree>
    <p:extLst>
      <p:ext uri="{BB962C8B-B14F-4D97-AF65-F5344CB8AC3E}">
        <p14:creationId xmlns:p14="http://schemas.microsoft.com/office/powerpoint/2010/main" val="117225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457200" y="719138"/>
            <a:ext cx="6400800" cy="3600450"/>
          </a:xfrm>
          <a:ln/>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19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B6082A8-95AD-4C25-88FA-08A463183E45}" type="slidenum">
              <a:rPr lang="fr-CA" altLang="en-US">
                <a:latin typeface="Calibri" panose="020F0502020204030204" pitchFamily="34" charset="0"/>
              </a:rPr>
              <a:pPr eaLnBrk="1" hangingPunct="1"/>
              <a:t>3</a:t>
            </a:fld>
            <a:endParaRPr lang="fr-CA" altLang="en-US">
              <a:latin typeface="Calibri" panose="020F0502020204030204" pitchFamily="34" charset="0"/>
            </a:endParaRPr>
          </a:p>
        </p:txBody>
      </p:sp>
    </p:spTree>
    <p:extLst>
      <p:ext uri="{BB962C8B-B14F-4D97-AF65-F5344CB8AC3E}">
        <p14:creationId xmlns:p14="http://schemas.microsoft.com/office/powerpoint/2010/main" val="3301916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xfrm>
            <a:off x="457200" y="719138"/>
            <a:ext cx="6400800" cy="3600450"/>
          </a:xfrm>
          <a:ln/>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7190416-AF32-46BB-870C-D028A929B7E4}" type="slidenum">
              <a:rPr lang="fr-CA" altLang="en-US">
                <a:latin typeface="Calibri" panose="020F0502020204030204" pitchFamily="34" charset="0"/>
              </a:rPr>
              <a:pPr eaLnBrk="1" hangingPunct="1"/>
              <a:t>4</a:t>
            </a:fld>
            <a:endParaRPr lang="fr-CA" altLang="en-US">
              <a:latin typeface="Calibri" panose="020F0502020204030204" pitchFamily="34" charset="0"/>
            </a:endParaRPr>
          </a:p>
        </p:txBody>
      </p:sp>
    </p:spTree>
    <p:extLst>
      <p:ext uri="{BB962C8B-B14F-4D97-AF65-F5344CB8AC3E}">
        <p14:creationId xmlns:p14="http://schemas.microsoft.com/office/powerpoint/2010/main" val="810387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457200" y="719138"/>
            <a:ext cx="6400800" cy="3600450"/>
          </a:xfrm>
          <a:ln/>
        </p:spPr>
      </p:sp>
      <p:sp>
        <p:nvSpPr>
          <p:cNvPr id="3" name="Notes Placeholder 2"/>
          <p:cNvSpPr>
            <a:spLocks noGrp="1"/>
          </p:cNvSpPr>
          <p:nvPr>
            <p:ph type="body" idx="1"/>
          </p:nvPr>
        </p:nvSpPr>
        <p:spPr/>
        <p:txBody>
          <a:bodyPr>
            <a:normAutofit fontScale="70000" lnSpcReduction="20000"/>
          </a:bodyPr>
          <a:lstStyle/>
          <a:p>
            <a:pPr>
              <a:defRPr/>
            </a:pPr>
            <a:r>
              <a:rPr lang="en-US" b="1" dirty="0"/>
              <a:t>Process Responsibilities</a:t>
            </a:r>
            <a:r>
              <a:rPr lang="en-US" dirty="0"/>
              <a:t> </a:t>
            </a:r>
          </a:p>
          <a:p>
            <a:pPr>
              <a:defRPr/>
            </a:pPr>
            <a:r>
              <a:rPr lang="en-US" dirty="0"/>
              <a:t>The project manager normally is responsible for defining and planning the project. This results in the completion of a Project Definition and a project workplan. Once the project starts, the project manager must successfully manage and control the work, including: </a:t>
            </a:r>
          </a:p>
          <a:p>
            <a:pPr>
              <a:defRPr/>
            </a:pPr>
            <a:r>
              <a:rPr lang="en-US" dirty="0"/>
              <a:t>Identifying, tracking managing and resolving project issues </a:t>
            </a:r>
          </a:p>
          <a:p>
            <a:pPr>
              <a:defRPr/>
            </a:pPr>
            <a:r>
              <a:rPr lang="en-US" dirty="0"/>
              <a:t>Proactively disseminating project information to all stakeholders </a:t>
            </a:r>
          </a:p>
          <a:p>
            <a:pPr>
              <a:defRPr/>
            </a:pPr>
            <a:r>
              <a:rPr lang="en-US" dirty="0"/>
              <a:t>Identifying, managing and mitigating project risk </a:t>
            </a:r>
          </a:p>
          <a:p>
            <a:pPr>
              <a:defRPr/>
            </a:pPr>
            <a:r>
              <a:rPr lang="en-US" dirty="0"/>
              <a:t>Ensuring that the solution is of acceptable quality </a:t>
            </a:r>
          </a:p>
          <a:p>
            <a:pPr>
              <a:defRPr/>
            </a:pPr>
            <a:r>
              <a:rPr lang="en-US" dirty="0"/>
              <a:t>Proactively managing scope to ensure that only what was agreed to is delivered, unless changes are approved through scope management </a:t>
            </a:r>
          </a:p>
          <a:p>
            <a:pPr>
              <a:defRPr/>
            </a:pPr>
            <a:r>
              <a:rPr lang="en-US" dirty="0"/>
              <a:t>Defining and collecting metrics to give a sense for how the project is progressing and whether the deliverables produced are acceptable </a:t>
            </a:r>
          </a:p>
          <a:p>
            <a:pPr>
              <a:defRPr/>
            </a:pPr>
            <a:r>
              <a:rPr lang="en-US" dirty="0"/>
              <a:t>Managing the overall workplan to ensure work is assigned and completed on time and within budget </a:t>
            </a:r>
          </a:p>
          <a:p>
            <a:pPr>
              <a:defRPr/>
            </a:pPr>
            <a:r>
              <a:rPr lang="en-US" dirty="0"/>
              <a:t>To manage the project management processes, a person should be well organized, have great follow-up skills, be process oriented, be able to multi-task, have a logical thought process, be able to determine root causes, have good analytical ability, be a good estimator and budget manager, and have good self-discipline. </a:t>
            </a:r>
          </a:p>
          <a:p>
            <a:pPr>
              <a:defRPr/>
            </a:pPr>
            <a:r>
              <a:rPr lang="en-US" b="1" dirty="0"/>
              <a:t>People Responsibilities</a:t>
            </a:r>
            <a:r>
              <a:rPr lang="en-US" dirty="0"/>
              <a:t> </a:t>
            </a:r>
          </a:p>
          <a:p>
            <a:pPr>
              <a:defRPr/>
            </a:pPr>
            <a:r>
              <a:rPr lang="en-US" dirty="0"/>
              <a:t>In addition to process skills, a project manager must have good people management skills. This includes: </a:t>
            </a:r>
          </a:p>
          <a:p>
            <a:pPr>
              <a:defRPr/>
            </a:pPr>
            <a:r>
              <a:rPr lang="en-US" dirty="0"/>
              <a:t>Having the discipline and general management skills to make sure that people follow the standard processes and procedures </a:t>
            </a:r>
          </a:p>
          <a:p>
            <a:pPr>
              <a:defRPr/>
            </a:pPr>
            <a:r>
              <a:rPr lang="en-US" dirty="0"/>
              <a:t>Establishing leadership skills to get the team to willingly follow your direction. Leadership is about communicating a vision and getting the team to accept it and strive to get there with you. </a:t>
            </a:r>
          </a:p>
          <a:p>
            <a:pPr>
              <a:defRPr/>
            </a:pPr>
            <a:r>
              <a:rPr lang="en-US" dirty="0"/>
              <a:t>Setting reasonable, challenging and clear expectations for people, and holding them accountable for meeting the expectations. This includes providing good performance feedback to team members </a:t>
            </a:r>
          </a:p>
          <a:p>
            <a:pPr>
              <a:defRPr/>
            </a:pPr>
            <a:r>
              <a:rPr lang="en-US" dirty="0"/>
              <a:t>Team building skills so that the people work together well, and feel motivated to work hard for the sake of the project and their other team members. The larger your team and the longer the project, the more important it is to have good team-building skills. </a:t>
            </a:r>
          </a:p>
          <a:p>
            <a:pPr>
              <a:defRPr/>
            </a:pPr>
            <a:r>
              <a:rPr lang="en-US" dirty="0"/>
              <a:t>Proactive verbal and written communicator skills, including good, active listening skills.  </a:t>
            </a:r>
          </a:p>
          <a:p>
            <a:pPr>
              <a:defRPr/>
            </a:pPr>
            <a:r>
              <a:rPr lang="en-US" b="1" dirty="0"/>
              <a:t>Multiple Roles</a:t>
            </a:r>
            <a:r>
              <a:rPr lang="en-US" dirty="0"/>
              <a:t> </a:t>
            </a:r>
          </a:p>
          <a:p>
            <a:pPr>
              <a:defRPr/>
            </a:pPr>
            <a:r>
              <a:rPr lang="en-US" dirty="0"/>
              <a:t>Depending on the size and complexity of the project, the project manager may take on other responsibilities in addition to managing the work. For instance, the project manager may assist with gathering business requirements. Or they may help design a database management system or they may write some of the project documentation. Project management is a particular role that a person fills, even if the person who is the project manager is working in other roles as well.  </a:t>
            </a:r>
          </a:p>
          <a:p>
            <a:pPr>
              <a:defRPr/>
            </a:pPr>
            <a:endParaRPr lang="en-US" dirty="0"/>
          </a:p>
        </p:txBody>
      </p:sp>
      <p:sp>
        <p:nvSpPr>
          <p:cNvPr id="512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AF1964C-0F19-4168-A6F4-009B2ED53709}" type="slidenum">
              <a:rPr lang="fr-CA" altLang="en-US">
                <a:latin typeface="Calibri" panose="020F0502020204030204" pitchFamily="34" charset="0"/>
              </a:rPr>
              <a:pPr eaLnBrk="1" hangingPunct="1"/>
              <a:t>6</a:t>
            </a:fld>
            <a:endParaRPr lang="fr-CA" altLang="en-US">
              <a:latin typeface="Calibri" panose="020F0502020204030204" pitchFamily="34" charset="0"/>
            </a:endParaRPr>
          </a:p>
        </p:txBody>
      </p:sp>
    </p:spTree>
    <p:extLst>
      <p:ext uri="{BB962C8B-B14F-4D97-AF65-F5344CB8AC3E}">
        <p14:creationId xmlns:p14="http://schemas.microsoft.com/office/powerpoint/2010/main" val="3302931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0D8F4B-2F03-409F-8A19-1CC1CB1AE428}" type="slidenum">
              <a:rPr lang="fr-CA" altLang="en-US" smtClean="0"/>
              <a:pPr/>
              <a:t>20</a:t>
            </a:fld>
            <a:endParaRPr lang="fr-CA" altLang="en-US"/>
          </a:p>
        </p:txBody>
      </p:sp>
    </p:spTree>
    <p:extLst>
      <p:ext uri="{BB962C8B-B14F-4D97-AF65-F5344CB8AC3E}">
        <p14:creationId xmlns:p14="http://schemas.microsoft.com/office/powerpoint/2010/main" val="5287329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Forme 8"/>
          <p:cNvSpPr>
            <a:spLocks noGrp="1"/>
          </p:cNvSpPr>
          <p:nvPr>
            <p:ph type="ctrTitle"/>
          </p:nvPr>
        </p:nvSpPr>
        <p:spPr>
          <a:xfrm>
            <a:off x="816864" y="1499616"/>
            <a:ext cx="10363200" cy="1472184"/>
          </a:xfrm>
          <a:ln>
            <a:noFill/>
          </a:ln>
        </p:spPr>
        <p:txBody>
          <a:bodyPr tIns="0">
            <a:scene3d>
              <a:camera prst="orthographicFront"/>
              <a:lightRig rig="freezing" dir="t">
                <a:rot lat="0" lon="0" rev="5640000"/>
              </a:lightRig>
            </a:scene3d>
            <a:sp3d prstMaterial="flat">
              <a:bevelT w="38100" h="38100"/>
              <a:contourClr>
                <a:schemeClr val="tx2"/>
              </a:contourClr>
            </a:sp3d>
          </a:bodyPr>
          <a:lstStyle>
            <a:lvl1pPr algn="r" rtl="0" latinLnBrk="0">
              <a:spcBef>
                <a:spcPct val="0"/>
              </a:spcBef>
              <a:buNone/>
              <a:defRPr sz="60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fr-FR"/>
              <a:t>Cliquez pour modifier le style du titre</a:t>
            </a:r>
            <a:endParaRPr lang="en-US" dirty="0"/>
          </a:p>
        </p:txBody>
      </p:sp>
      <p:sp>
        <p:nvSpPr>
          <p:cNvPr id="17" name="Forme 16"/>
          <p:cNvSpPr>
            <a:spLocks noGrp="1"/>
          </p:cNvSpPr>
          <p:nvPr>
            <p:ph type="subTitle" idx="1"/>
          </p:nvPr>
        </p:nvSpPr>
        <p:spPr>
          <a:xfrm>
            <a:off x="2641600" y="3026568"/>
            <a:ext cx="8534400" cy="1752600"/>
          </a:xfrm>
        </p:spPr>
        <p:txBody>
          <a:bodyPr/>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fr-FR"/>
              <a:t>Cliquez pour modifier le style des sous-titres du masque</a:t>
            </a:r>
            <a:endParaRPr lang="en-US" dirty="0"/>
          </a:p>
        </p:txBody>
      </p:sp>
      <p:sp>
        <p:nvSpPr>
          <p:cNvPr id="4" name="Rectangle 3"/>
          <p:cNvSpPr>
            <a:spLocks noGrp="1"/>
          </p:cNvSpPr>
          <p:nvPr>
            <p:ph type="dt" sz="half" idx="10"/>
          </p:nvPr>
        </p:nvSpPr>
        <p:spPr/>
        <p:txBody>
          <a:bodyPr/>
          <a:lstStyle>
            <a:lvl1pPr>
              <a:defRPr>
                <a:solidFill>
                  <a:srgbClr val="C7D7D9"/>
                </a:solidFill>
              </a:defRPr>
            </a:lvl1pPr>
          </a:lstStyle>
          <a:p>
            <a:pPr>
              <a:defRPr/>
            </a:pPr>
            <a:fld id="{43EA75B3-8CF7-4E7D-B537-A69EC74BAE49}" type="datetime2">
              <a:rPr lang="en-US" smtClean="0"/>
              <a:t>Wednesday, March 23, 2022</a:t>
            </a:fld>
            <a:endParaRPr lang="en-US" dirty="0"/>
          </a:p>
        </p:txBody>
      </p:sp>
      <p:sp>
        <p:nvSpPr>
          <p:cNvPr id="5" name="Rectangle 10"/>
          <p:cNvSpPr>
            <a:spLocks noGrp="1"/>
          </p:cNvSpPr>
          <p:nvPr>
            <p:ph type="ftr" sz="quarter" idx="11"/>
          </p:nvPr>
        </p:nvSpPr>
        <p:spPr/>
        <p:txBody>
          <a:bodyPr/>
          <a:lstStyle>
            <a:lvl1pPr>
              <a:defRPr>
                <a:solidFill>
                  <a:srgbClr val="C7D7D9"/>
                </a:solidFill>
              </a:defRPr>
            </a:lvl1pPr>
          </a:lstStyle>
          <a:p>
            <a:pPr>
              <a:defRPr/>
            </a:pPr>
            <a:endParaRPr lang="en-US"/>
          </a:p>
        </p:txBody>
      </p:sp>
      <p:sp>
        <p:nvSpPr>
          <p:cNvPr id="6" name="Rectangle 5"/>
          <p:cNvSpPr>
            <a:spLocks noGrp="1"/>
          </p:cNvSpPr>
          <p:nvPr>
            <p:ph type="sldNum" sz="quarter" idx="12"/>
          </p:nvPr>
        </p:nvSpPr>
        <p:spPr/>
        <p:txBody>
          <a:bodyPr/>
          <a:lstStyle>
            <a:lvl1pPr>
              <a:defRPr>
                <a:solidFill>
                  <a:srgbClr val="C7D7D9"/>
                </a:solidFill>
              </a:defRPr>
            </a:lvl1pPr>
          </a:lstStyle>
          <a:p>
            <a:fld id="{395B2812-2A93-442A-A791-3D433D2F47CC}" type="slidenum">
              <a:rPr lang="en-US" altLang="en-US"/>
              <a:pPr/>
              <a:t>‹#›</a:t>
            </a:fld>
            <a:endParaRPr lang="en-US" altLang="en-US"/>
          </a:p>
        </p:txBody>
      </p:sp>
    </p:spTree>
    <p:extLst>
      <p:ext uri="{BB962C8B-B14F-4D97-AF65-F5344CB8AC3E}">
        <p14:creationId xmlns:p14="http://schemas.microsoft.com/office/powerpoint/2010/main" val="410344904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Forme 1"/>
          <p:cNvSpPr>
            <a:spLocks noGrp="1"/>
          </p:cNvSpPr>
          <p:nvPr>
            <p:ph type="title"/>
          </p:nvPr>
        </p:nvSpPr>
        <p:spPr/>
        <p:txBody>
          <a:bodyPr/>
          <a:lstStyle/>
          <a:p>
            <a:r>
              <a:rPr lang="fr-FR"/>
              <a:t>Cliquez pour modifier le style du titre</a:t>
            </a:r>
            <a:endParaRPr lang="en-US" dirty="0"/>
          </a:p>
        </p:txBody>
      </p:sp>
      <p:sp>
        <p:nvSpPr>
          <p:cNvPr id="3" name="Forme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9"/>
          <p:cNvSpPr>
            <a:spLocks noGrp="1"/>
          </p:cNvSpPr>
          <p:nvPr>
            <p:ph type="dt" sz="half" idx="10"/>
          </p:nvPr>
        </p:nvSpPr>
        <p:spPr/>
        <p:txBody>
          <a:bodyPr/>
          <a:lstStyle>
            <a:lvl1pPr>
              <a:defRPr/>
            </a:lvl1pPr>
          </a:lstStyle>
          <a:p>
            <a:pPr>
              <a:defRPr/>
            </a:pPr>
            <a:fld id="{4AB239BE-0227-40B9-AE67-128AAB6AB724}" type="datetime2">
              <a:rPr lang="en-US" smtClean="0"/>
              <a:t>Wednesday, March 23, 2022</a:t>
            </a:fld>
            <a:endParaRPr lang="en-US" dirty="0"/>
          </a:p>
        </p:txBody>
      </p:sp>
      <p:sp>
        <p:nvSpPr>
          <p:cNvPr id="5" name="Rectangle 21"/>
          <p:cNvSpPr>
            <a:spLocks noGrp="1"/>
          </p:cNvSpPr>
          <p:nvPr>
            <p:ph type="ftr" sz="quarter" idx="11"/>
          </p:nvPr>
        </p:nvSpPr>
        <p:spPr>
          <a:ln/>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fld id="{D73B18B3-006C-438B-85B5-D4E6A3FE44C0}" type="slidenum">
              <a:rPr lang="en-US" altLang="en-US"/>
              <a:pPr/>
              <a:t>‹#›</a:t>
            </a:fld>
            <a:endParaRPr lang="en-US" altLang="en-US"/>
          </a:p>
        </p:txBody>
      </p:sp>
    </p:spTree>
    <p:extLst>
      <p:ext uri="{BB962C8B-B14F-4D97-AF65-F5344CB8AC3E}">
        <p14:creationId xmlns:p14="http://schemas.microsoft.com/office/powerpoint/2010/main" val="390212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Forme 1"/>
          <p:cNvSpPr>
            <a:spLocks noGrp="1"/>
          </p:cNvSpPr>
          <p:nvPr>
            <p:ph type="title"/>
          </p:nvPr>
        </p:nvSpPr>
        <p:spPr>
          <a:xfrm>
            <a:off x="707136" y="1316736"/>
            <a:ext cx="10363200" cy="1362456"/>
          </a:xfrm>
          <a:ln>
            <a:noFill/>
          </a:ln>
        </p:spPr>
        <p:txBody>
          <a:bodyPr>
            <a:noAutofit/>
            <a:scene3d>
              <a:camera prst="orthographicFront"/>
              <a:lightRig rig="freezing" dir="t">
                <a:rot lat="0" lon="0" rev="5640000"/>
              </a:lightRig>
            </a:scene3d>
            <a:sp3d prstMaterial="flat">
              <a:bevelT w="38100" h="38100"/>
            </a:sp3d>
          </a:bodyPr>
          <a:lstStyle>
            <a:lvl1pPr algn="l" rtl="0" latinLnBrk="0">
              <a:spcBef>
                <a:spcPct val="0"/>
              </a:spcBef>
              <a:buNone/>
              <a:defRPr lang="en-US" sz="6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fr-FR"/>
              <a:t>Cliquez pour modifier le style du titre</a:t>
            </a:r>
            <a:endParaRPr lang="en-US" dirty="0"/>
          </a:p>
        </p:txBody>
      </p:sp>
      <p:sp>
        <p:nvSpPr>
          <p:cNvPr id="3" name="Forme 2"/>
          <p:cNvSpPr>
            <a:spLocks noGrp="1"/>
          </p:cNvSpPr>
          <p:nvPr>
            <p:ph type="body" idx="1"/>
          </p:nvPr>
        </p:nvSpPr>
        <p:spPr>
          <a:xfrm>
            <a:off x="711200" y="2676528"/>
            <a:ext cx="10363200" cy="1509712"/>
          </a:xfrm>
        </p:spPr>
        <p:txBody>
          <a:bodyPr/>
          <a:lstStyle>
            <a:lvl1pPr marL="329184">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Rectangle 3"/>
          <p:cNvSpPr>
            <a:spLocks noGrp="1"/>
          </p:cNvSpPr>
          <p:nvPr>
            <p:ph type="dt" sz="half" idx="10"/>
          </p:nvPr>
        </p:nvSpPr>
        <p:spPr/>
        <p:txBody>
          <a:bodyPr/>
          <a:lstStyle>
            <a:lvl1pPr>
              <a:defRPr>
                <a:solidFill>
                  <a:srgbClr val="C7D7D9"/>
                </a:solidFill>
              </a:defRPr>
            </a:lvl1pPr>
          </a:lstStyle>
          <a:p>
            <a:pPr>
              <a:defRPr/>
            </a:pPr>
            <a:fld id="{ECEDEFFC-73F9-449A-BF59-660C9FFA7BB1}" type="datetime2">
              <a:rPr lang="en-US" smtClean="0"/>
              <a:t>Wednesday, March 23, 2022</a:t>
            </a:fld>
            <a:endParaRPr lang="en-US" dirty="0"/>
          </a:p>
        </p:txBody>
      </p:sp>
      <p:sp>
        <p:nvSpPr>
          <p:cNvPr id="5" name="Rectangle 10"/>
          <p:cNvSpPr>
            <a:spLocks noGrp="1"/>
          </p:cNvSpPr>
          <p:nvPr>
            <p:ph type="ftr" sz="quarter" idx="11"/>
          </p:nvPr>
        </p:nvSpPr>
        <p:spPr/>
        <p:txBody>
          <a:bodyPr/>
          <a:lstStyle>
            <a:lvl1pPr>
              <a:defRPr>
                <a:solidFill>
                  <a:srgbClr val="C7D7D9"/>
                </a:solidFill>
              </a:defRPr>
            </a:lvl1pPr>
          </a:lstStyle>
          <a:p>
            <a:pPr>
              <a:defRPr/>
            </a:pPr>
            <a:endParaRPr lang="en-US"/>
          </a:p>
        </p:txBody>
      </p:sp>
      <p:sp>
        <p:nvSpPr>
          <p:cNvPr id="6" name="Rectangle 5"/>
          <p:cNvSpPr>
            <a:spLocks noGrp="1"/>
          </p:cNvSpPr>
          <p:nvPr>
            <p:ph type="sldNum" sz="quarter" idx="12"/>
          </p:nvPr>
        </p:nvSpPr>
        <p:spPr/>
        <p:txBody>
          <a:bodyPr/>
          <a:lstStyle>
            <a:lvl1pPr>
              <a:defRPr>
                <a:solidFill>
                  <a:srgbClr val="C7D7D9"/>
                </a:solidFill>
              </a:defRPr>
            </a:lvl1pPr>
          </a:lstStyle>
          <a:p>
            <a:fld id="{7CDDF603-23B4-4AB5-B976-93A131118701}" type="slidenum">
              <a:rPr lang="en-US" altLang="en-US"/>
              <a:pPr/>
              <a:t>‹#›</a:t>
            </a:fld>
            <a:endParaRPr lang="en-US" altLang="en-US"/>
          </a:p>
        </p:txBody>
      </p:sp>
    </p:spTree>
    <p:extLst>
      <p:ext uri="{BB962C8B-B14F-4D97-AF65-F5344CB8AC3E}">
        <p14:creationId xmlns:p14="http://schemas.microsoft.com/office/powerpoint/2010/main" val="11556554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Forme 1"/>
          <p:cNvSpPr>
            <a:spLocks noGrp="1"/>
          </p:cNvSpPr>
          <p:nvPr>
            <p:ph type="title"/>
          </p:nvPr>
        </p:nvSpPr>
        <p:spPr>
          <a:xfrm>
            <a:off x="609600" y="704088"/>
            <a:ext cx="10972800" cy="1143000"/>
          </a:xfrm>
        </p:spPr>
        <p:txBody>
          <a:bodyPr/>
          <a:lstStyle/>
          <a:p>
            <a:r>
              <a:rPr lang="fr-FR"/>
              <a:t>Cliquez pour modifier le style du titre</a:t>
            </a:r>
            <a:endParaRPr lang="en-US"/>
          </a:p>
        </p:txBody>
      </p:sp>
      <p:sp>
        <p:nvSpPr>
          <p:cNvPr id="3" name="Forme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Forme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9"/>
          <p:cNvSpPr>
            <a:spLocks noGrp="1"/>
          </p:cNvSpPr>
          <p:nvPr>
            <p:ph type="dt" sz="half" idx="10"/>
          </p:nvPr>
        </p:nvSpPr>
        <p:spPr/>
        <p:txBody>
          <a:bodyPr/>
          <a:lstStyle>
            <a:lvl1pPr>
              <a:defRPr/>
            </a:lvl1pPr>
          </a:lstStyle>
          <a:p>
            <a:pPr>
              <a:defRPr/>
            </a:pPr>
            <a:fld id="{266F385B-3F84-4A36-B51B-2FD8DAACEBE9}" type="datetime2">
              <a:rPr lang="en-US" smtClean="0"/>
              <a:t>Wednesday, March 23, 2022</a:t>
            </a:fld>
            <a:endParaRPr lang="en-US" dirty="0"/>
          </a:p>
        </p:txBody>
      </p:sp>
      <p:sp>
        <p:nvSpPr>
          <p:cNvPr id="6" name="Rectangle 21"/>
          <p:cNvSpPr>
            <a:spLocks noGrp="1"/>
          </p:cNvSpPr>
          <p:nvPr>
            <p:ph type="ftr" sz="quarter" idx="11"/>
          </p:nvPr>
        </p:nvSpPr>
        <p:spPr>
          <a:ln/>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fld id="{57462B25-D31A-4181-8E0C-3D46910B5392}" type="slidenum">
              <a:rPr lang="en-US" altLang="en-US"/>
              <a:pPr/>
              <a:t>‹#›</a:t>
            </a:fld>
            <a:endParaRPr lang="en-US" altLang="en-US"/>
          </a:p>
        </p:txBody>
      </p:sp>
    </p:spTree>
    <p:extLst>
      <p:ext uri="{BB962C8B-B14F-4D97-AF65-F5344CB8AC3E}">
        <p14:creationId xmlns:p14="http://schemas.microsoft.com/office/powerpoint/2010/main" val="3912281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Forme 1"/>
          <p:cNvSpPr>
            <a:spLocks noGrp="1"/>
          </p:cNvSpPr>
          <p:nvPr>
            <p:ph type="title"/>
          </p:nvPr>
        </p:nvSpPr>
        <p:spPr>
          <a:xfrm>
            <a:off x="609600" y="704088"/>
            <a:ext cx="10972800" cy="1143000"/>
          </a:xfrm>
        </p:spPr>
        <p:txBody>
          <a:bodyPr/>
          <a:lstStyle>
            <a:lvl1pPr>
              <a:defRPr/>
            </a:lvl1pPr>
          </a:lstStyle>
          <a:p>
            <a:r>
              <a:rPr lang="fr-FR"/>
              <a:t>Cliquez pour modifier le style du titre</a:t>
            </a:r>
            <a:endParaRPr lang="en-US" dirty="0"/>
          </a:p>
        </p:txBody>
      </p:sp>
      <p:sp>
        <p:nvSpPr>
          <p:cNvPr id="3" name="Forme 2"/>
          <p:cNvSpPr>
            <a:spLocks noGrp="1"/>
          </p:cNvSpPr>
          <p:nvPr>
            <p:ph type="body" idx="1"/>
          </p:nvPr>
        </p:nvSpPr>
        <p:spPr>
          <a:xfrm>
            <a:off x="609600" y="1855248"/>
            <a:ext cx="5386917" cy="539496"/>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Forme 3"/>
          <p:cNvSpPr>
            <a:spLocks noGrp="1"/>
          </p:cNvSpPr>
          <p:nvPr>
            <p:ph type="body" sz="half" idx="2"/>
          </p:nvPr>
        </p:nvSpPr>
        <p:spPr>
          <a:xfrm>
            <a:off x="6193368" y="1859758"/>
            <a:ext cx="5389033" cy="534987"/>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rme 4"/>
          <p:cNvSpPr>
            <a:spLocks noGrp="1"/>
          </p:cNvSpPr>
          <p:nvPr>
            <p:ph sz="quarter" idx="3"/>
          </p:nvPr>
        </p:nvSpPr>
        <p:spPr>
          <a:xfrm>
            <a:off x="609600" y="2418558"/>
            <a:ext cx="5386917" cy="3941763"/>
          </a:xfrm>
        </p:spPr>
        <p:txBody>
          <a:bodyPr tIns="0"/>
          <a:lstStyle>
            <a:lvl1pPr>
              <a:defRPr sz="2200"/>
            </a:lvl1pPr>
            <a:lvl2pPr>
              <a:defRPr sz="2000"/>
            </a:lvl2pPr>
            <a:lvl3pPr>
              <a:defRPr sz="1800"/>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Forme 5"/>
          <p:cNvSpPr>
            <a:spLocks noGrp="1"/>
          </p:cNvSpPr>
          <p:nvPr>
            <p:ph sz="quarter" idx="4"/>
          </p:nvPr>
        </p:nvSpPr>
        <p:spPr>
          <a:xfrm>
            <a:off x="6193368" y="2418558"/>
            <a:ext cx="5389033" cy="3941763"/>
          </a:xfrm>
        </p:spPr>
        <p:txBody>
          <a:bodyPr tIns="0"/>
          <a:lstStyle>
            <a:lvl1pPr>
              <a:defRPr sz="2200"/>
            </a:lvl1pPr>
            <a:lvl2pPr>
              <a:defRPr sz="2000"/>
            </a:lvl2pPr>
            <a:lvl3pPr>
              <a:defRPr sz="1800"/>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9"/>
          <p:cNvSpPr>
            <a:spLocks noGrp="1"/>
          </p:cNvSpPr>
          <p:nvPr>
            <p:ph type="dt" sz="half" idx="10"/>
          </p:nvPr>
        </p:nvSpPr>
        <p:spPr/>
        <p:txBody>
          <a:bodyPr/>
          <a:lstStyle>
            <a:lvl1pPr>
              <a:defRPr/>
            </a:lvl1pPr>
          </a:lstStyle>
          <a:p>
            <a:pPr>
              <a:defRPr/>
            </a:pPr>
            <a:fld id="{855F4E27-6090-423E-BD80-55A3EA155A9F}" type="datetime2">
              <a:rPr lang="en-US" smtClean="0"/>
              <a:t>Wednesday, March 23, 2022</a:t>
            </a:fld>
            <a:endParaRPr lang="en-US" dirty="0"/>
          </a:p>
        </p:txBody>
      </p:sp>
      <p:sp>
        <p:nvSpPr>
          <p:cNvPr id="8" name="Rectangle 21"/>
          <p:cNvSpPr>
            <a:spLocks noGrp="1"/>
          </p:cNvSpPr>
          <p:nvPr>
            <p:ph type="ftr" sz="quarter" idx="11"/>
          </p:nvPr>
        </p:nvSpPr>
        <p:spPr>
          <a:ln/>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fld id="{426A51A1-EC28-4605-AEF2-5FB4A03536AF}" type="slidenum">
              <a:rPr lang="en-US" altLang="en-US"/>
              <a:pPr/>
              <a:t>‹#›</a:t>
            </a:fld>
            <a:endParaRPr lang="en-US" altLang="en-US"/>
          </a:p>
        </p:txBody>
      </p:sp>
    </p:spTree>
    <p:extLst>
      <p:ext uri="{BB962C8B-B14F-4D97-AF65-F5344CB8AC3E}">
        <p14:creationId xmlns:p14="http://schemas.microsoft.com/office/powerpoint/2010/main" val="3090692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Forme 1"/>
          <p:cNvSpPr>
            <a:spLocks noGrp="1"/>
          </p:cNvSpPr>
          <p:nvPr>
            <p:ph type="title"/>
          </p:nvPr>
        </p:nvSpPr>
        <p:spPr>
          <a:xfrm>
            <a:off x="609600" y="704088"/>
            <a:ext cx="11074400" cy="1143000"/>
          </a:xfrm>
        </p:spPr>
        <p:txBody>
          <a:bodyPr>
            <a:scene3d>
              <a:camera prst="orthographicFront"/>
              <a:lightRig rig="freezing" dir="t">
                <a:rot lat="0" lon="0" rev="5640000"/>
              </a:lightRig>
            </a:scene3d>
            <a:sp3d prstMaterial="flat">
              <a:contourClr>
                <a:schemeClr val="tx2"/>
              </a:contourClr>
            </a:sp3d>
          </a:bodyPr>
          <a:lstStyle>
            <a:lvl1pPr algn="l" rtl="0" latinLnBrk="0">
              <a:spcBef>
                <a:spcPct val="0"/>
              </a:spcBef>
              <a:buNone/>
              <a:defRPr sz="5000" b="0">
                <a:ln>
                  <a:noFill/>
                </a:ln>
                <a:solidFill>
                  <a:schemeClr val="tx2"/>
                </a:solidFill>
                <a:effectLst/>
                <a:latin typeface="+mj-lt"/>
                <a:ea typeface="+mj-ea"/>
                <a:cs typeface="+mj-cs"/>
              </a:defRPr>
            </a:lvl1pPr>
          </a:lstStyle>
          <a:p>
            <a:r>
              <a:rPr lang="fr-FR"/>
              <a:t>Cliquez pour modifier le style du titre</a:t>
            </a:r>
            <a:endParaRPr lang="en-US" dirty="0"/>
          </a:p>
        </p:txBody>
      </p:sp>
      <p:sp>
        <p:nvSpPr>
          <p:cNvPr id="3" name="Date Placeholder 9"/>
          <p:cNvSpPr>
            <a:spLocks noGrp="1"/>
          </p:cNvSpPr>
          <p:nvPr>
            <p:ph type="dt" sz="half" idx="10"/>
          </p:nvPr>
        </p:nvSpPr>
        <p:spPr/>
        <p:txBody>
          <a:bodyPr/>
          <a:lstStyle>
            <a:lvl1pPr>
              <a:defRPr/>
            </a:lvl1pPr>
          </a:lstStyle>
          <a:p>
            <a:pPr>
              <a:defRPr/>
            </a:pPr>
            <a:fld id="{100801B9-346F-49FE-A652-C361B9CC6C48}" type="datetime2">
              <a:rPr lang="en-US" smtClean="0"/>
              <a:t>Wednesday, March 23, 2022</a:t>
            </a:fld>
            <a:endParaRPr lang="en-US" dirty="0"/>
          </a:p>
        </p:txBody>
      </p:sp>
      <p:sp>
        <p:nvSpPr>
          <p:cNvPr id="4" name="Rectangle 21"/>
          <p:cNvSpPr>
            <a:spLocks noGrp="1"/>
          </p:cNvSpPr>
          <p:nvPr>
            <p:ph type="ftr" sz="quarter" idx="11"/>
          </p:nvPr>
        </p:nvSpPr>
        <p:spPr>
          <a:ln/>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fld id="{E1324B82-0362-4AA5-A498-D0CF4BDDBCF5}" type="slidenum">
              <a:rPr lang="en-US" altLang="en-US"/>
              <a:pPr/>
              <a:t>‹#›</a:t>
            </a:fld>
            <a:endParaRPr lang="en-US" altLang="en-US"/>
          </a:p>
        </p:txBody>
      </p:sp>
    </p:spTree>
    <p:extLst>
      <p:ext uri="{BB962C8B-B14F-4D97-AF65-F5344CB8AC3E}">
        <p14:creationId xmlns:p14="http://schemas.microsoft.com/office/powerpoint/2010/main" val="248639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3B034596-DE33-4DB0-8F51-C51283E47659}" type="datetime2">
              <a:rPr lang="en-US" smtClean="0"/>
              <a:t>Wednesday, March 23, 2022</a:t>
            </a:fld>
            <a:endParaRPr lang="en-US" dirty="0"/>
          </a:p>
        </p:txBody>
      </p:sp>
      <p:sp>
        <p:nvSpPr>
          <p:cNvPr id="3" name="Rectangle 21"/>
          <p:cNvSpPr>
            <a:spLocks noGrp="1"/>
          </p:cNvSpPr>
          <p:nvPr>
            <p:ph type="ftr" sz="quarter" idx="11"/>
          </p:nvPr>
        </p:nvSpPr>
        <p:spPr>
          <a:ln/>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fld id="{A7D8CB15-DA5E-4ABB-AB8E-4F97E7CC0DA0}" type="slidenum">
              <a:rPr lang="en-US" altLang="en-US"/>
              <a:pPr/>
              <a:t>‹#›</a:t>
            </a:fld>
            <a:endParaRPr lang="en-US" altLang="en-US"/>
          </a:p>
        </p:txBody>
      </p:sp>
    </p:spTree>
    <p:extLst>
      <p:ext uri="{BB962C8B-B14F-4D97-AF65-F5344CB8AC3E}">
        <p14:creationId xmlns:p14="http://schemas.microsoft.com/office/powerpoint/2010/main" val="398351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Forme 1"/>
          <p:cNvSpPr>
            <a:spLocks noGrp="1"/>
          </p:cNvSpPr>
          <p:nvPr>
            <p:ph type="title"/>
          </p:nvPr>
        </p:nvSpPr>
        <p:spPr>
          <a:xfrm>
            <a:off x="914400" y="514352"/>
            <a:ext cx="3657600" cy="1162050"/>
          </a:xfrm>
        </p:spPr>
        <p:txBody>
          <a:bodyPr>
            <a:noAutofit/>
          </a:bodyPr>
          <a:lstStyle>
            <a:lvl1pPr algn="l" rtl="0" latinLnBrk="0">
              <a:spcBef>
                <a:spcPct val="0"/>
              </a:spcBef>
              <a:buNone/>
              <a:defRPr sz="2600" b="0">
                <a:ln>
                  <a:noFill/>
                </a:ln>
                <a:solidFill>
                  <a:schemeClr val="tx2"/>
                </a:solidFill>
                <a:effectLst/>
                <a:latin typeface="+mj-lt"/>
                <a:ea typeface="+mj-ea"/>
                <a:cs typeface="+mj-cs"/>
              </a:defRPr>
            </a:lvl1pPr>
          </a:lstStyle>
          <a:p>
            <a:r>
              <a:rPr lang="fr-FR"/>
              <a:t>Cliquez pour modifier le style du titre</a:t>
            </a:r>
            <a:endParaRPr lang="en-US" dirty="0"/>
          </a:p>
        </p:txBody>
      </p:sp>
      <p:sp>
        <p:nvSpPr>
          <p:cNvPr id="3" name="Forme 2"/>
          <p:cNvSpPr>
            <a:spLocks noGrp="1"/>
          </p:cNvSpPr>
          <p:nvPr>
            <p:ph type="body" idx="1"/>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Forme 3"/>
          <p:cNvSpPr>
            <a:spLocks noGrp="1"/>
          </p:cNvSpPr>
          <p:nvPr>
            <p:ph sz="half" idx="2"/>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9"/>
          <p:cNvSpPr>
            <a:spLocks noGrp="1"/>
          </p:cNvSpPr>
          <p:nvPr>
            <p:ph type="dt" sz="half" idx="10"/>
          </p:nvPr>
        </p:nvSpPr>
        <p:spPr/>
        <p:txBody>
          <a:bodyPr/>
          <a:lstStyle>
            <a:lvl1pPr>
              <a:defRPr/>
            </a:lvl1pPr>
          </a:lstStyle>
          <a:p>
            <a:pPr>
              <a:defRPr/>
            </a:pPr>
            <a:fld id="{22419D3C-60A9-4856-B203-51BF1C6024A0}" type="datetime2">
              <a:rPr lang="en-US" smtClean="0"/>
              <a:t>Wednesday, March 23, 2022</a:t>
            </a:fld>
            <a:endParaRPr lang="en-US" dirty="0"/>
          </a:p>
        </p:txBody>
      </p:sp>
      <p:sp>
        <p:nvSpPr>
          <p:cNvPr id="6" name="Rectangle 21"/>
          <p:cNvSpPr>
            <a:spLocks noGrp="1"/>
          </p:cNvSpPr>
          <p:nvPr>
            <p:ph type="ftr" sz="quarter" idx="11"/>
          </p:nvPr>
        </p:nvSpPr>
        <p:spPr>
          <a:ln/>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fld id="{3CFC441D-B698-4048-A819-984EEF62D695}" type="slidenum">
              <a:rPr lang="en-US" altLang="en-US"/>
              <a:pPr/>
              <a:t>‹#›</a:t>
            </a:fld>
            <a:endParaRPr lang="en-US" altLang="en-US"/>
          </a:p>
        </p:txBody>
      </p:sp>
    </p:spTree>
    <p:extLst>
      <p:ext uri="{BB962C8B-B14F-4D97-AF65-F5344CB8AC3E}">
        <p14:creationId xmlns:p14="http://schemas.microsoft.com/office/powerpoint/2010/main" val="27758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Forme 1"/>
          <p:cNvSpPr>
            <a:spLocks noGrp="1"/>
          </p:cNvSpPr>
          <p:nvPr>
            <p:ph type="title"/>
          </p:nvPr>
        </p:nvSpPr>
        <p:spPr>
          <a:xfrm>
            <a:off x="8340725" y="3021808"/>
            <a:ext cx="3352800" cy="457200"/>
          </a:xfrm>
        </p:spPr>
        <p:txBody>
          <a:bodyPr/>
          <a:lstStyle>
            <a:lvl1pPr algn="l">
              <a:buNone/>
              <a:defRPr sz="1600" b="1">
                <a:solidFill>
                  <a:schemeClr val="accent2"/>
                </a:solidFill>
              </a:defRPr>
            </a:lvl1pPr>
          </a:lstStyle>
          <a:p>
            <a:r>
              <a:rPr lang="fr-FR"/>
              <a:t>Cliquez pour modifier le style du titre</a:t>
            </a:r>
            <a:endParaRPr lang="en-US" dirty="0"/>
          </a:p>
        </p:txBody>
      </p:sp>
      <p:sp>
        <p:nvSpPr>
          <p:cNvPr id="4" name="Forme 3"/>
          <p:cNvSpPr>
            <a:spLocks noGrp="1"/>
          </p:cNvSpPr>
          <p:nvPr>
            <p:ph type="body" sz="half" idx="2"/>
          </p:nvPr>
        </p:nvSpPr>
        <p:spPr>
          <a:xfrm>
            <a:off x="8340725" y="3500440"/>
            <a:ext cx="2946400" cy="2130552"/>
          </a:xfrm>
        </p:spPr>
        <p:txBody>
          <a:bodyPr lIns="0" rIns="0" bIns="0"/>
          <a:lstStyle>
            <a:lvl1pPr marL="0" indent="0">
              <a:spcBef>
                <a:spcPts val="250"/>
              </a:spcBef>
              <a:buFontTx/>
              <a:buNone/>
              <a:defRPr sz="1300"/>
            </a:lvl1pPr>
            <a:lvl2pPr>
              <a:defRPr sz="1200"/>
            </a:lvl2pPr>
            <a:lvl3pPr>
              <a:defRPr sz="1000"/>
            </a:lvl3pPr>
            <a:lvl4pPr>
              <a:defRPr sz="900"/>
            </a:lvl4pPr>
            <a:lvl5pPr>
              <a:defRPr sz="9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Rectangle à coins arrondis 2"/>
          <p:cNvSpPr>
            <a:spLocks noGrp="1"/>
          </p:cNvSpPr>
          <p:nvPr>
            <p:ph type="pic" idx="1"/>
          </p:nvPr>
        </p:nvSpPr>
        <p:spPr>
          <a:xfrm>
            <a:off x="996949" y="1524000"/>
            <a:ext cx="6705600" cy="4114800"/>
          </a:xfrm>
          <a:prstGeom prst="roundRect">
            <a:avLst>
              <a:gd name="adj" fmla="val 4167"/>
            </a:avLst>
          </a:prstGeom>
          <a:solidFill>
            <a:schemeClr val="bg2"/>
          </a:solidFill>
          <a:ln w="3000">
            <a:solidFill>
              <a:schemeClr val="bg2">
                <a:shade val="35000"/>
              </a:schemeClr>
            </a:solidFill>
            <a:miter lim="800000"/>
          </a:ln>
          <a:effectLst/>
        </p:spPr>
        <p:txBody>
          <a:bodyPr>
            <a:normAutofit/>
          </a:bodyPr>
          <a:lstStyle>
            <a:lvl1pPr>
              <a:buNone/>
              <a:defRPr sz="3200"/>
            </a:lvl1pPr>
          </a:lstStyle>
          <a:p>
            <a:pPr lvl="0"/>
            <a:r>
              <a:rPr lang="fr-FR" noProof="0" dirty="0"/>
              <a:t>Cliquez sur l'icône pour ajouter une image</a:t>
            </a:r>
            <a:endParaRPr lang="en-US" noProof="0" dirty="0"/>
          </a:p>
        </p:txBody>
      </p:sp>
      <p:sp>
        <p:nvSpPr>
          <p:cNvPr id="5" name="Date Placeholder 9"/>
          <p:cNvSpPr>
            <a:spLocks noGrp="1"/>
          </p:cNvSpPr>
          <p:nvPr>
            <p:ph type="dt" sz="half" idx="10"/>
          </p:nvPr>
        </p:nvSpPr>
        <p:spPr/>
        <p:txBody>
          <a:bodyPr/>
          <a:lstStyle>
            <a:lvl1pPr>
              <a:defRPr/>
            </a:lvl1pPr>
          </a:lstStyle>
          <a:p>
            <a:pPr>
              <a:defRPr/>
            </a:pPr>
            <a:fld id="{40423937-103B-4DAF-960F-A5B3A72A84A0}" type="datetime2">
              <a:rPr lang="en-US" smtClean="0"/>
              <a:t>Wednesday, March 23, 2022</a:t>
            </a:fld>
            <a:endParaRPr lang="en-US" dirty="0"/>
          </a:p>
        </p:txBody>
      </p:sp>
      <p:sp>
        <p:nvSpPr>
          <p:cNvPr id="6" name="Rectangle 21"/>
          <p:cNvSpPr>
            <a:spLocks noGrp="1"/>
          </p:cNvSpPr>
          <p:nvPr>
            <p:ph type="ftr" sz="quarter" idx="11"/>
          </p:nvPr>
        </p:nvSpPr>
        <p:spPr>
          <a:ln/>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fld id="{67516374-916F-491F-BC4C-AB6BC653DAE1}" type="slidenum">
              <a:rPr lang="en-US" altLang="en-US"/>
              <a:pPr/>
              <a:t>‹#›</a:t>
            </a:fld>
            <a:endParaRPr lang="en-US" altLang="en-US"/>
          </a:p>
        </p:txBody>
      </p:sp>
    </p:spTree>
    <p:extLst>
      <p:ext uri="{BB962C8B-B14F-4D97-AF65-F5344CB8AC3E}">
        <p14:creationId xmlns:p14="http://schemas.microsoft.com/office/powerpoint/2010/main" val="4198487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7" name="Forme 6"/>
          <p:cNvSpPr>
            <a:spLocks/>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latin typeface="Constantia" pitchFamily="18" charset="0"/>
              <a:cs typeface="+mn-cs"/>
            </a:endParaRPr>
          </a:p>
        </p:txBody>
      </p:sp>
      <p:sp>
        <p:nvSpPr>
          <p:cNvPr id="8" name="Forme 7"/>
          <p:cNvSpPr>
            <a:spLocks/>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latin typeface="Constantia" pitchFamily="18" charset="0"/>
              <a:cs typeface="+mn-cs"/>
            </a:endParaRPr>
          </a:p>
        </p:txBody>
      </p:sp>
      <p:sp>
        <p:nvSpPr>
          <p:cNvPr id="1028" name="Rectangle 8"/>
          <p:cNvSpPr>
            <a:spLocks noGrp="1"/>
          </p:cNvSpPr>
          <p:nvPr>
            <p:ph type="title"/>
          </p:nvPr>
        </p:nvSpPr>
        <p:spPr bwMode="auto">
          <a:xfrm>
            <a:off x="609600" y="70485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Rectangle 29"/>
          <p:cNvSpPr>
            <a:spLocks noGrp="1"/>
          </p:cNvSpPr>
          <p:nvPr>
            <p:ph type="body" idx="1"/>
          </p:nvPr>
        </p:nvSpPr>
        <p:spPr bwMode="auto">
          <a:xfrm>
            <a:off x="609600" y="1935164"/>
            <a:ext cx="109728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a:p>
            <a:pPr lvl="4"/>
            <a:r>
              <a:rPr lang="en-US" altLang="en-US"/>
              <a:t>Sixth level</a:t>
            </a:r>
          </a:p>
          <a:p>
            <a:pPr lvl="4"/>
            <a:r>
              <a:rPr lang="en-US" altLang="en-US"/>
              <a:t>Seventh level</a:t>
            </a:r>
          </a:p>
          <a:p>
            <a:pPr lvl="4"/>
            <a:r>
              <a:rPr lang="en-US" altLang="en-US"/>
              <a:t>Eighth level</a:t>
            </a:r>
          </a:p>
          <a:p>
            <a:pPr lvl="4"/>
            <a:r>
              <a:rPr lang="en-US" altLang="en-US"/>
              <a:t>Ninth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wrap="square" lIns="0" tIns="0" rIns="0" bIns="0" numCol="1" anchor="b" anchorCtr="0" compatLnSpc="1">
            <a:prstTxWarp prst="textNoShape">
              <a:avLst/>
            </a:prstTxWarp>
          </a:bodyPr>
          <a:lstStyle>
            <a:lvl1pPr>
              <a:defRPr sz="1200">
                <a:solidFill>
                  <a:srgbClr val="465B69"/>
                </a:solidFill>
                <a:latin typeface="Constantia" pitchFamily="18" charset="0"/>
                <a:cs typeface="+mn-cs"/>
              </a:defRPr>
            </a:lvl1pPr>
          </a:lstStyle>
          <a:p>
            <a:pPr>
              <a:defRPr/>
            </a:pPr>
            <a:fld id="{F24DF3DF-06DB-49AF-865B-046BEF568F9F}" type="datetime2">
              <a:rPr lang="en-US" smtClean="0"/>
              <a:t>Wednesday, March 23, 2022</a:t>
            </a:fld>
            <a:endParaRPr lang="en-US" dirty="0"/>
          </a:p>
        </p:txBody>
      </p:sp>
      <p:sp>
        <p:nvSpPr>
          <p:cNvPr id="1031" name="Rectangle 21"/>
          <p:cNvSpPr>
            <a:spLocks noGrp="1"/>
          </p:cNvSpPr>
          <p:nvPr>
            <p:ph type="ftr" sz="quarter" idx="3"/>
          </p:nvPr>
        </p:nvSpPr>
        <p:spPr bwMode="auto">
          <a:xfrm>
            <a:off x="3454400" y="6356351"/>
            <a:ext cx="386080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sz="1200">
                <a:solidFill>
                  <a:srgbClr val="465B69"/>
                </a:solidFill>
                <a:latin typeface="Constantia" pitchFamily="18" charset="0"/>
                <a:cs typeface="+mn-cs"/>
              </a:defRPr>
            </a:lvl1pPr>
          </a:lstStyle>
          <a:p>
            <a:pPr>
              <a:defRPr/>
            </a:pPr>
            <a:endParaRPr lang="en-US"/>
          </a:p>
        </p:txBody>
      </p:sp>
      <p:sp>
        <p:nvSpPr>
          <p:cNvPr id="18" name="Slide Number Placeholder 17"/>
          <p:cNvSpPr>
            <a:spLocks noGrp="1"/>
          </p:cNvSpPr>
          <p:nvPr>
            <p:ph type="sldNum" sz="quarter" idx="4"/>
          </p:nvPr>
        </p:nvSpPr>
        <p:spPr>
          <a:xfrm>
            <a:off x="10769600" y="6356351"/>
            <a:ext cx="812800" cy="365125"/>
          </a:xfrm>
          <a:prstGeom prst="rect">
            <a:avLst/>
          </a:prstGeom>
        </p:spPr>
        <p:txBody>
          <a:bodyPr vert="horz" wrap="square" lIns="0" tIns="0" rIns="0" bIns="0" numCol="1" anchor="b" anchorCtr="0" compatLnSpc="1">
            <a:prstTxWarp prst="textNoShape">
              <a:avLst/>
            </a:prstTxWarp>
          </a:bodyPr>
          <a:lstStyle>
            <a:lvl1pPr algn="r">
              <a:defRPr sz="1200">
                <a:solidFill>
                  <a:srgbClr val="465B69"/>
                </a:solidFill>
                <a:latin typeface="Constantia" panose="02030602050306030303" pitchFamily="18" charset="0"/>
              </a:defRPr>
            </a:lvl1pPr>
          </a:lstStyle>
          <a:p>
            <a:fld id="{87F5D81D-7A2E-4605-B579-88A468E30D27}" type="slidenum">
              <a:rPr lang="en-US" altLang="en-US"/>
              <a:pPr/>
              <a:t>‹#›</a:t>
            </a:fld>
            <a:endParaRPr lang="en-US" altLang="en-US"/>
          </a:p>
        </p:txBody>
      </p:sp>
      <p:grpSp>
        <p:nvGrpSpPr>
          <p:cNvPr id="1033" name="Group 9"/>
          <p:cNvGrpSpPr>
            <a:grpSpLocks/>
          </p:cNvGrpSpPr>
          <p:nvPr userDrawn="1"/>
        </p:nvGrpSpPr>
        <p:grpSpPr bwMode="auto">
          <a:xfrm>
            <a:off x="-25399" y="203200"/>
            <a:ext cx="12240684" cy="647700"/>
            <a:chOff x="-19045" y="216550"/>
            <a:chExt cx="9180548" cy="649224"/>
          </a:xfrm>
        </p:grpSpPr>
        <p:sp>
          <p:nvSpPr>
            <p:cNvPr id="12" name="Forme 11"/>
            <p:cNvSpPr>
              <a:spLocks/>
            </p:cNvSpPr>
            <p:nvPr userDrawn="1"/>
          </p:nvSpPr>
          <p:spPr bwMode="auto">
            <a:xfrm rot="21435692">
              <a:off x="-21862" y="202262"/>
              <a:ext cx="9162324" cy="647779"/>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dirty="0">
                <a:latin typeface="Constantia" pitchFamily="18" charset="0"/>
                <a:cs typeface="+mn-cs"/>
              </a:endParaRPr>
            </a:p>
          </p:txBody>
        </p:sp>
        <p:sp>
          <p:nvSpPr>
            <p:cNvPr id="13" name="Forme 12"/>
            <p:cNvSpPr>
              <a:spLocks/>
            </p:cNvSpPr>
            <p:nvPr userDrawn="1"/>
          </p:nvSpPr>
          <p:spPr bwMode="auto">
            <a:xfrm rot="21435692">
              <a:off x="-15525" y="275829"/>
              <a:ext cx="9175050" cy="529475"/>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dirty="0">
                <a:latin typeface="Constantia" pitchFamily="18" charset="0"/>
                <a:cs typeface="+mn-cs"/>
              </a:endParaRPr>
            </a:p>
          </p:txBody>
        </p:sp>
      </p:grpSp>
    </p:spTree>
  </p:cSld>
  <p:clrMap bg1="lt1" tx1="dk1" bg2="lt2" tx2="dk2" accent1="accent1" accent2="accent2" accent3="accent3" accent4="accent4" accent5="accent5" accent6="accent6" hlink="hlink" folHlink="folHlink"/>
  <p:sldLayoutIdLst>
    <p:sldLayoutId id="2147483740" r:id="rId1"/>
    <p:sldLayoutId id="2147483733" r:id="rId2"/>
    <p:sldLayoutId id="2147483741" r:id="rId3"/>
    <p:sldLayoutId id="2147483734" r:id="rId4"/>
    <p:sldLayoutId id="2147483735" r:id="rId5"/>
    <p:sldLayoutId id="2147483736" r:id="rId6"/>
    <p:sldLayoutId id="2147483737" r:id="rId7"/>
    <p:sldLayoutId id="2147483738" r:id="rId8"/>
    <p:sldLayoutId id="2147483739" r:id="rId9"/>
  </p:sldLayoutIdLst>
  <p:hf hdr="0" ftr="0" dt="0"/>
  <p:txStyles>
    <p:titleStyle>
      <a:lvl1pPr marL="342900" indent="-342900" algn="l" defTabSz="-13873163" rtl="0" eaLnBrk="0" fontAlgn="base" hangingPunct="0">
        <a:spcBef>
          <a:spcPct val="0"/>
        </a:spcBef>
        <a:spcAft>
          <a:spcPct val="0"/>
        </a:spcAft>
        <a:defRPr sz="5000" kern="1200">
          <a:solidFill>
            <a:schemeClr val="tx2"/>
          </a:solidFill>
          <a:latin typeface="+mj-lt"/>
          <a:ea typeface="+mj-ea"/>
          <a:cs typeface="+mj-cs"/>
        </a:defRPr>
      </a:lvl1pPr>
      <a:lvl2pPr marL="342900" indent="-342900" algn="l" defTabSz="-13873163" rtl="0" eaLnBrk="0" fontAlgn="base" hangingPunct="0">
        <a:spcBef>
          <a:spcPct val="0"/>
        </a:spcBef>
        <a:spcAft>
          <a:spcPct val="0"/>
        </a:spcAft>
        <a:defRPr sz="5000">
          <a:solidFill>
            <a:schemeClr val="tx2"/>
          </a:solidFill>
          <a:latin typeface="Calibri" pitchFamily="34" charset="0"/>
        </a:defRPr>
      </a:lvl2pPr>
      <a:lvl3pPr marL="342900" indent="-342900" algn="l" defTabSz="-13873163" rtl="0" eaLnBrk="0" fontAlgn="base" hangingPunct="0">
        <a:spcBef>
          <a:spcPct val="0"/>
        </a:spcBef>
        <a:spcAft>
          <a:spcPct val="0"/>
        </a:spcAft>
        <a:defRPr sz="5000">
          <a:solidFill>
            <a:schemeClr val="tx2"/>
          </a:solidFill>
          <a:latin typeface="Calibri" pitchFamily="34" charset="0"/>
        </a:defRPr>
      </a:lvl3pPr>
      <a:lvl4pPr marL="342900" indent="-342900" algn="l" defTabSz="-13873163" rtl="0" eaLnBrk="0" fontAlgn="base" hangingPunct="0">
        <a:spcBef>
          <a:spcPct val="0"/>
        </a:spcBef>
        <a:spcAft>
          <a:spcPct val="0"/>
        </a:spcAft>
        <a:defRPr sz="5000">
          <a:solidFill>
            <a:schemeClr val="tx2"/>
          </a:solidFill>
          <a:latin typeface="Calibri" pitchFamily="34" charset="0"/>
        </a:defRPr>
      </a:lvl4pPr>
      <a:lvl5pPr marL="342900" indent="-342900" algn="l" defTabSz="-13873163" rtl="0" eaLnBrk="0" fontAlgn="base" hangingPunct="0">
        <a:spcBef>
          <a:spcPct val="0"/>
        </a:spcBef>
        <a:spcAft>
          <a:spcPct val="0"/>
        </a:spcAft>
        <a:defRPr sz="5000">
          <a:solidFill>
            <a:schemeClr val="tx2"/>
          </a:solidFill>
          <a:latin typeface="Calibri" pitchFamily="34" charset="0"/>
        </a:defRPr>
      </a:lvl5pPr>
      <a:lvl6pPr marL="800100" indent="-342900" algn="l" defTabSz="-13873163" rtl="0" eaLnBrk="0" fontAlgn="base" hangingPunct="0">
        <a:spcBef>
          <a:spcPct val="0"/>
        </a:spcBef>
        <a:spcAft>
          <a:spcPct val="0"/>
        </a:spcAft>
        <a:defRPr sz="5000">
          <a:solidFill>
            <a:schemeClr val="tx2"/>
          </a:solidFill>
          <a:latin typeface="Calibri" pitchFamily="34" charset="0"/>
        </a:defRPr>
      </a:lvl6pPr>
      <a:lvl7pPr marL="1257300" indent="-342900" algn="l" defTabSz="-13873163" rtl="0" eaLnBrk="0" fontAlgn="base" hangingPunct="0">
        <a:spcBef>
          <a:spcPct val="0"/>
        </a:spcBef>
        <a:spcAft>
          <a:spcPct val="0"/>
        </a:spcAft>
        <a:defRPr sz="5000">
          <a:solidFill>
            <a:schemeClr val="tx2"/>
          </a:solidFill>
          <a:latin typeface="Calibri" pitchFamily="34" charset="0"/>
        </a:defRPr>
      </a:lvl7pPr>
      <a:lvl8pPr marL="1714500" indent="-342900" algn="l" defTabSz="-13873163" rtl="0" eaLnBrk="0" fontAlgn="base" hangingPunct="0">
        <a:spcBef>
          <a:spcPct val="0"/>
        </a:spcBef>
        <a:spcAft>
          <a:spcPct val="0"/>
        </a:spcAft>
        <a:defRPr sz="5000">
          <a:solidFill>
            <a:schemeClr val="tx2"/>
          </a:solidFill>
          <a:latin typeface="Calibri" pitchFamily="34" charset="0"/>
        </a:defRPr>
      </a:lvl8pPr>
      <a:lvl9pPr marL="2171700" indent="-342900" algn="l" defTabSz="-13873163" rtl="0" eaLnBrk="0" fontAlgn="base" hangingPunct="0">
        <a:spcBef>
          <a:spcPct val="0"/>
        </a:spcBef>
        <a:spcAft>
          <a:spcPct val="0"/>
        </a:spcAft>
        <a:defRPr sz="5000">
          <a:solidFill>
            <a:schemeClr val="tx2"/>
          </a:solidFill>
          <a:latin typeface="Calibri" pitchFamily="34" charset="0"/>
        </a:defRPr>
      </a:lvl9pPr>
    </p:titleStyle>
    <p:bodyStyle>
      <a:lvl1pPr marL="342900" indent="-342900" algn="l" defTabSz="-13873163" rtl="0" eaLnBrk="0" fontAlgn="base" hangingPunct="0">
        <a:spcBef>
          <a:spcPct val="20000"/>
        </a:spcBef>
        <a:spcAft>
          <a:spcPct val="0"/>
        </a:spcAft>
        <a:buClr>
          <a:srgbClr val="B77851"/>
        </a:buClr>
        <a:buSzPct val="95000"/>
        <a:buFont typeface="Wingdings 2" panose="05020102010507070707" pitchFamily="18" charset="2"/>
        <a:buChar char=""/>
        <a:defRPr sz="2600" kern="1200">
          <a:solidFill>
            <a:schemeClr val="tx1"/>
          </a:solidFill>
          <a:latin typeface="+mn-lt"/>
          <a:ea typeface="+mn-ea"/>
          <a:cs typeface="+mn-cs"/>
        </a:defRPr>
      </a:lvl1pPr>
      <a:lvl2pPr marL="742950" indent="-285750" algn="l" defTabSz="-13873163"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1143000" indent="-228600" algn="l" defTabSz="-13873163"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600200" indent="-228600" algn="l" defTabSz="-13873163" rtl="0" eaLnBrk="0" fontAlgn="base" hangingPunct="0">
        <a:spcBef>
          <a:spcPct val="20000"/>
        </a:spcBef>
        <a:spcAft>
          <a:spcPct val="0"/>
        </a:spcAft>
        <a:buClr>
          <a:srgbClr val="B77851"/>
        </a:buClr>
        <a:buSzPct val="65000"/>
        <a:buFont typeface="Wingdings 2" panose="05020102010507070707" pitchFamily="18" charset="2"/>
        <a:buChar char=""/>
        <a:defRPr sz="2000" kern="1200">
          <a:solidFill>
            <a:schemeClr val="tx1"/>
          </a:solidFill>
          <a:latin typeface="+mn-lt"/>
          <a:ea typeface="+mn-ea"/>
          <a:cs typeface="+mn-cs"/>
        </a:defRPr>
      </a:lvl4pPr>
      <a:lvl5pPr marL="2057400" indent="-228600" algn="l" defTabSz="-13873163" rtl="0" eaLnBrk="0" fontAlgn="base" hangingPunct="0">
        <a:spcBef>
          <a:spcPct val="20000"/>
        </a:spcBef>
        <a:spcAft>
          <a:spcPct val="0"/>
        </a:spcAft>
        <a:buClr>
          <a:srgbClr val="776A5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latinLnBrk="0">
        <a:spcBef>
          <a:spcPct val="20000"/>
        </a:spcBef>
        <a:buClr>
          <a:schemeClr val="accent5"/>
        </a:buClr>
        <a:buSzPct val="80000"/>
        <a:buFont typeface="Wingdings 2"/>
        <a:buChar char=""/>
        <a:defRPr sz="1800" kern="1200">
          <a:solidFill>
            <a:schemeClr val="tx1"/>
          </a:solidFill>
          <a:latin typeface="+mn-lt"/>
          <a:ea typeface="+mn-ea"/>
          <a:cs typeface="+mn-cs"/>
        </a:defRPr>
      </a:lvl6pPr>
      <a:lvl7pPr marL="1920240" indent="-182880" algn="l" rtl="0" latinLnBrk="0">
        <a:spcBef>
          <a:spcPct val="20000"/>
        </a:spcBef>
        <a:buClr>
          <a:schemeClr val="accent6"/>
        </a:buClr>
        <a:buSzPct val="80000"/>
        <a:buFont typeface="Wingdings 2"/>
        <a:buChar char=""/>
        <a:defRPr sz="1600" kern="1200" baseline="0">
          <a:solidFill>
            <a:schemeClr val="tx1"/>
          </a:solidFill>
          <a:latin typeface="+mn-lt"/>
          <a:ea typeface="+mn-ea"/>
          <a:cs typeface="+mn-cs"/>
        </a:defRPr>
      </a:lvl7pPr>
      <a:lvl8pPr marL="2194560" indent="-182880" algn="l" rtl="0" latinLnBrk="0">
        <a:spcBef>
          <a:spcPct val="20000"/>
        </a:spcBef>
        <a:buClr>
          <a:schemeClr val="tx2"/>
        </a:buClr>
        <a:buChar char="•"/>
        <a:defRPr sz="1600" kern="1200">
          <a:solidFill>
            <a:schemeClr val="tx1"/>
          </a:solidFill>
          <a:latin typeface="+mn-lt"/>
          <a:ea typeface="+mn-ea"/>
          <a:cs typeface="+mn-cs"/>
        </a:defRPr>
      </a:lvl8pPr>
      <a:lvl9pPr marL="2468880" indent="-182880" algn="l" rtl="0" latinLnBrk="0">
        <a:spcBef>
          <a:spcPct val="20000"/>
        </a:spcBef>
        <a:buClr>
          <a:schemeClr val="tx2"/>
        </a:buClr>
        <a:buFontTx/>
        <a:buChar char="•"/>
        <a:defRPr sz="1400" kern="1200" baseline="0">
          <a:solidFill>
            <a:schemeClr val="tx1"/>
          </a:solidFill>
          <a:latin typeface="+mn-lt"/>
          <a:ea typeface="+mn-ea"/>
          <a:cs typeface="+mn-cs"/>
        </a:defRPr>
      </a:lvl9pPr>
    </p:bodyStyle>
    <p:otherStyle>
      <a:lvl1pPr marL="0" algn="l" rtl="0">
        <a:defRPr kern="1200">
          <a:solidFill>
            <a:schemeClr val="tx1"/>
          </a:solidFill>
          <a:latin typeface="+mn-lt"/>
          <a:ea typeface="+mn-ea"/>
          <a:cs typeface="+mn-cs"/>
        </a:defRPr>
      </a:lvl1pPr>
      <a:lvl2pPr marL="457200" algn="l" rtl="0">
        <a:defRPr kern="1200">
          <a:solidFill>
            <a:schemeClr val="tx1"/>
          </a:solidFill>
          <a:latin typeface="+mn-lt"/>
          <a:ea typeface="+mn-ea"/>
          <a:cs typeface="+mn-cs"/>
        </a:defRPr>
      </a:lvl2pPr>
      <a:lvl3pPr marL="914400" algn="l" rtl="0">
        <a:defRPr kern="1200">
          <a:solidFill>
            <a:schemeClr val="tx1"/>
          </a:solidFill>
          <a:latin typeface="+mn-lt"/>
          <a:ea typeface="+mn-ea"/>
          <a:cs typeface="+mn-cs"/>
        </a:defRPr>
      </a:lvl3pPr>
      <a:lvl4pPr marL="1371600" algn="l" rtl="0">
        <a:defRPr kern="1200">
          <a:solidFill>
            <a:schemeClr val="tx1"/>
          </a:solidFill>
          <a:latin typeface="+mn-lt"/>
          <a:ea typeface="+mn-ea"/>
          <a:cs typeface="+mn-cs"/>
        </a:defRPr>
      </a:lvl4pPr>
      <a:lvl5pPr marL="1828800" algn="l" rtl="0">
        <a:defRPr kern="1200">
          <a:solidFill>
            <a:schemeClr val="tx1"/>
          </a:solidFill>
          <a:latin typeface="+mn-lt"/>
          <a:ea typeface="+mn-ea"/>
          <a:cs typeface="+mn-cs"/>
        </a:defRPr>
      </a:lvl5pPr>
      <a:lvl6pPr marL="2286000" algn="l" rtl="0">
        <a:defRPr kern="1200">
          <a:solidFill>
            <a:schemeClr val="tx1"/>
          </a:solidFill>
          <a:latin typeface="+mn-lt"/>
          <a:ea typeface="+mn-ea"/>
          <a:cs typeface="+mn-cs"/>
        </a:defRPr>
      </a:lvl6pPr>
      <a:lvl7pPr marL="2743200" algn="l" rtl="0">
        <a:defRPr kern="1200">
          <a:solidFill>
            <a:schemeClr val="tx1"/>
          </a:solidFill>
          <a:latin typeface="+mn-lt"/>
          <a:ea typeface="+mn-ea"/>
          <a:cs typeface="+mn-cs"/>
        </a:defRPr>
      </a:lvl7pPr>
      <a:lvl8pPr marL="3200400" algn="l" rtl="0">
        <a:defRPr kern="1200">
          <a:solidFill>
            <a:schemeClr val="tx1"/>
          </a:solidFill>
          <a:latin typeface="+mn-lt"/>
          <a:ea typeface="+mn-ea"/>
          <a:cs typeface="+mn-cs"/>
        </a:defRPr>
      </a:lvl8pPr>
      <a:lvl9pPr marL="3657600" algn="l" rtl="0">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91544" y="1499616"/>
            <a:ext cx="8136904" cy="1472184"/>
          </a:xfrm>
        </p:spPr>
        <p:txBody>
          <a:bodyPr/>
          <a:lstStyle/>
          <a:p>
            <a:r>
              <a:rPr lang="en-US" dirty="0"/>
              <a:t>PROJECT MANAGEMENT LESSONS LEARNED</a:t>
            </a:r>
          </a:p>
        </p:txBody>
      </p:sp>
      <p:sp>
        <p:nvSpPr>
          <p:cNvPr id="5" name="Subtitle 4"/>
          <p:cNvSpPr>
            <a:spLocks noGrp="1"/>
          </p:cNvSpPr>
          <p:nvPr>
            <p:ph type="subTitle" idx="1"/>
          </p:nvPr>
        </p:nvSpPr>
        <p:spPr/>
        <p:txBody>
          <a:bodyPr/>
          <a:lstStyle/>
          <a:p>
            <a:r>
              <a:rPr lang="en-US" dirty="0"/>
              <a:t>CE 4200 PROFESSIONAL ENGINEERING PRACTICE ISSUES</a:t>
            </a:r>
          </a:p>
          <a:p>
            <a:r>
              <a:rPr lang="en-US" dirty="0"/>
              <a:t>Spring 2022 SEMESTER</a:t>
            </a:r>
          </a:p>
          <a:p>
            <a:r>
              <a:rPr lang="en-US" dirty="0"/>
              <a:t>WILLIAM D. LAWSON, PE, PHD</a:t>
            </a:r>
          </a:p>
        </p:txBody>
      </p:sp>
    </p:spTree>
    <p:extLst>
      <p:ext uri="{BB962C8B-B14F-4D97-AF65-F5344CB8AC3E}">
        <p14:creationId xmlns:p14="http://schemas.microsoft.com/office/powerpoint/2010/main" val="3020683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NORTHWEST SECTOR, DFW LANDFILL</a:t>
            </a:r>
          </a:p>
        </p:txBody>
      </p:sp>
      <p:pic>
        <p:nvPicPr>
          <p:cNvPr id="3" name="Picture 2"/>
          <p:cNvPicPr>
            <a:picLocks noChangeAspect="1"/>
          </p:cNvPicPr>
          <p:nvPr/>
        </p:nvPicPr>
        <p:blipFill>
          <a:blip r:embed="rId2"/>
          <a:stretch>
            <a:fillRect/>
          </a:stretch>
        </p:blipFill>
        <p:spPr>
          <a:xfrm>
            <a:off x="1562100" y="1853037"/>
            <a:ext cx="9144000" cy="4641164"/>
          </a:xfrm>
          <a:prstGeom prst="rect">
            <a:avLst/>
          </a:prstGeom>
        </p:spPr>
      </p:pic>
      <p:sp>
        <p:nvSpPr>
          <p:cNvPr id="4" name="Freeform 3"/>
          <p:cNvSpPr/>
          <p:nvPr/>
        </p:nvSpPr>
        <p:spPr>
          <a:xfrm>
            <a:off x="3968817" y="2569945"/>
            <a:ext cx="3999391" cy="1507127"/>
          </a:xfrm>
          <a:custGeom>
            <a:avLst/>
            <a:gdLst>
              <a:gd name="connsiteX0" fmla="*/ 0 w 3917482"/>
              <a:gd name="connsiteY0" fmla="*/ 0 h 1414914"/>
              <a:gd name="connsiteX1" fmla="*/ 2945330 w 3917482"/>
              <a:gd name="connsiteY1" fmla="*/ 38501 h 1414914"/>
              <a:gd name="connsiteX2" fmla="*/ 3917482 w 3917482"/>
              <a:gd name="connsiteY2" fmla="*/ 1280160 h 1414914"/>
              <a:gd name="connsiteX3" fmla="*/ 741145 w 3917482"/>
              <a:gd name="connsiteY3" fmla="*/ 1414914 h 1414914"/>
              <a:gd name="connsiteX4" fmla="*/ 0 w 3917482"/>
              <a:gd name="connsiteY4" fmla="*/ 0 h 141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7482" h="1414914">
                <a:moveTo>
                  <a:pt x="0" y="0"/>
                </a:moveTo>
                <a:lnTo>
                  <a:pt x="2945330" y="38501"/>
                </a:lnTo>
                <a:lnTo>
                  <a:pt x="3917482" y="1280160"/>
                </a:lnTo>
                <a:lnTo>
                  <a:pt x="741145" y="1414914"/>
                </a:lnTo>
                <a:lnTo>
                  <a:pt x="0" y="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CF1CA3A-D167-4851-B51D-644D9253C391}"/>
              </a:ext>
            </a:extLst>
          </p:cNvPr>
          <p:cNvSpPr>
            <a:spLocks noGrp="1"/>
          </p:cNvSpPr>
          <p:nvPr>
            <p:ph type="sldNum" sz="quarter" idx="12"/>
          </p:nvPr>
        </p:nvSpPr>
        <p:spPr/>
        <p:txBody>
          <a:bodyPr/>
          <a:lstStyle/>
          <a:p>
            <a:fld id="{E1324B82-0362-4AA5-A498-D0CF4BDDBCF5}" type="slidenum">
              <a:rPr lang="en-US" altLang="en-US" smtClean="0"/>
              <a:pPr/>
              <a:t>10</a:t>
            </a:fld>
            <a:endParaRPr lang="en-US" altLang="en-US"/>
          </a:p>
        </p:txBody>
      </p:sp>
    </p:spTree>
    <p:extLst>
      <p:ext uri="{BB962C8B-B14F-4D97-AF65-F5344CB8AC3E}">
        <p14:creationId xmlns:p14="http://schemas.microsoft.com/office/powerpoint/2010/main" val="250685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PROJECT INFO</a:t>
            </a:r>
          </a:p>
        </p:txBody>
      </p:sp>
      <p:sp>
        <p:nvSpPr>
          <p:cNvPr id="3" name="Content Placeholder 2"/>
          <p:cNvSpPr>
            <a:spLocks noGrp="1"/>
          </p:cNvSpPr>
          <p:nvPr>
            <p:ph idx="1"/>
          </p:nvPr>
        </p:nvSpPr>
        <p:spPr/>
        <p:txBody>
          <a:bodyPr/>
          <a:lstStyle/>
          <a:p>
            <a:r>
              <a:rPr lang="en-US" dirty="0"/>
              <a:t>SIZE: 13 ACRES</a:t>
            </a:r>
          </a:p>
          <a:p>
            <a:r>
              <a:rPr lang="en-US" dirty="0"/>
              <a:t>DESIGN/CONSTRUCTION COST: $2.3MILLION</a:t>
            </a:r>
          </a:p>
          <a:p>
            <a:r>
              <a:rPr lang="en-US" dirty="0"/>
              <a:t>PROJECT DURATION: 45 DAYS</a:t>
            </a:r>
          </a:p>
          <a:p>
            <a:r>
              <a:rPr lang="en-US" dirty="0"/>
              <a:t>CQC/CQA CONTRACT: $135,000</a:t>
            </a:r>
          </a:p>
          <a:p>
            <a:pPr marL="0" indent="0">
              <a:buNone/>
            </a:pPr>
            <a:r>
              <a:rPr lang="en-US" dirty="0"/>
              <a:t>+++++++</a:t>
            </a:r>
          </a:p>
          <a:p>
            <a:pPr marL="0" indent="0">
              <a:buNone/>
            </a:pPr>
            <a:r>
              <a:rPr lang="en-US" u="sng" dirty="0"/>
              <a:t>AS BUILT</a:t>
            </a:r>
            <a:r>
              <a:rPr lang="en-US" dirty="0"/>
              <a:t>:</a:t>
            </a:r>
          </a:p>
          <a:p>
            <a:pPr>
              <a:buFont typeface="Arial" panose="020B0604020202020204" pitchFamily="34" charset="0"/>
              <a:buChar char="•"/>
            </a:pPr>
            <a:r>
              <a:rPr lang="en-US" dirty="0"/>
              <a:t>90+ DAYS</a:t>
            </a:r>
          </a:p>
          <a:p>
            <a:pPr>
              <a:buFont typeface="Arial" panose="020B0604020202020204" pitchFamily="34" charset="0"/>
              <a:buChar char="•"/>
            </a:pPr>
            <a:r>
              <a:rPr lang="en-US" dirty="0"/>
              <a:t>CQC/CQA CONTRACT: $250,000</a:t>
            </a:r>
          </a:p>
        </p:txBody>
      </p:sp>
      <p:sp>
        <p:nvSpPr>
          <p:cNvPr id="4" name="Slide Number Placeholder 3">
            <a:extLst>
              <a:ext uri="{FF2B5EF4-FFF2-40B4-BE49-F238E27FC236}">
                <a16:creationId xmlns:a16="http://schemas.microsoft.com/office/drawing/2014/main" id="{80313097-EE91-4DB9-93CE-3245DF550E18}"/>
              </a:ext>
            </a:extLst>
          </p:cNvPr>
          <p:cNvSpPr>
            <a:spLocks noGrp="1"/>
          </p:cNvSpPr>
          <p:nvPr>
            <p:ph type="sldNum" sz="quarter" idx="12"/>
          </p:nvPr>
        </p:nvSpPr>
        <p:spPr/>
        <p:txBody>
          <a:bodyPr/>
          <a:lstStyle/>
          <a:p>
            <a:fld id="{D73B18B3-006C-438B-85B5-D4E6A3FE44C0}" type="slidenum">
              <a:rPr lang="en-US" altLang="en-US" smtClean="0"/>
              <a:pPr/>
              <a:t>11</a:t>
            </a:fld>
            <a:endParaRPr lang="en-US" altLang="en-US"/>
          </a:p>
        </p:txBody>
      </p:sp>
    </p:spTree>
    <p:extLst>
      <p:ext uri="{BB962C8B-B14F-4D97-AF65-F5344CB8AC3E}">
        <p14:creationId xmlns:p14="http://schemas.microsoft.com/office/powerpoint/2010/main" val="333846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0B115FC-E9A0-40F6-9F84-A0D079F3A8F1}"/>
              </a:ext>
            </a:extLst>
          </p:cNvPr>
          <p:cNvSpPr/>
          <p:nvPr/>
        </p:nvSpPr>
        <p:spPr>
          <a:xfrm>
            <a:off x="1775520" y="3182712"/>
            <a:ext cx="4543599" cy="2838575"/>
          </a:xfrm>
          <a:custGeom>
            <a:avLst/>
            <a:gdLst>
              <a:gd name="connsiteX0" fmla="*/ 892800 w 4543200"/>
              <a:gd name="connsiteY0" fmla="*/ 0 h 2779200"/>
              <a:gd name="connsiteX1" fmla="*/ 0 w 4543200"/>
              <a:gd name="connsiteY1" fmla="*/ 698400 h 2779200"/>
              <a:gd name="connsiteX2" fmla="*/ 1843200 w 4543200"/>
              <a:gd name="connsiteY2" fmla="*/ 2440800 h 2779200"/>
              <a:gd name="connsiteX3" fmla="*/ 4528800 w 4543200"/>
              <a:gd name="connsiteY3" fmla="*/ 2779200 h 2779200"/>
              <a:gd name="connsiteX4" fmla="*/ 4543200 w 4543200"/>
              <a:gd name="connsiteY4" fmla="*/ 1598400 h 2779200"/>
              <a:gd name="connsiteX5" fmla="*/ 2275200 w 4543200"/>
              <a:gd name="connsiteY5" fmla="*/ 1339200 h 2779200"/>
              <a:gd name="connsiteX6" fmla="*/ 892800 w 4543200"/>
              <a:gd name="connsiteY6" fmla="*/ 0 h 27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3200" h="2779200">
                <a:moveTo>
                  <a:pt x="892800" y="0"/>
                </a:moveTo>
                <a:lnTo>
                  <a:pt x="0" y="698400"/>
                </a:lnTo>
                <a:lnTo>
                  <a:pt x="1843200" y="2440800"/>
                </a:lnTo>
                <a:lnTo>
                  <a:pt x="4528800" y="2779200"/>
                </a:lnTo>
                <a:lnTo>
                  <a:pt x="4543200" y="1598400"/>
                </a:lnTo>
                <a:lnTo>
                  <a:pt x="2275200" y="1339200"/>
                </a:lnTo>
                <a:lnTo>
                  <a:pt x="892800" y="0"/>
                </a:lnTo>
                <a:close/>
              </a:path>
            </a:pathLst>
          </a:custGeom>
          <a:pattFill prst="wdDnDiag">
            <a:fgClr>
              <a:schemeClr val="accent3"/>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33" name="Freeform 33" descr="Water droplets"/>
          <p:cNvSpPr>
            <a:spLocks/>
          </p:cNvSpPr>
          <p:nvPr/>
        </p:nvSpPr>
        <p:spPr bwMode="auto">
          <a:xfrm>
            <a:off x="2720919" y="2848513"/>
            <a:ext cx="3352800" cy="1905000"/>
          </a:xfrm>
          <a:custGeom>
            <a:avLst/>
            <a:gdLst>
              <a:gd name="T0" fmla="*/ 0 w 2112"/>
              <a:gd name="T1" fmla="*/ 192 h 1200"/>
              <a:gd name="T2" fmla="*/ 834 w 2112"/>
              <a:gd name="T3" fmla="*/ 1038 h 1200"/>
              <a:gd name="T4" fmla="*/ 2112 w 2112"/>
              <a:gd name="T5" fmla="*/ 1200 h 1200"/>
              <a:gd name="T6" fmla="*/ 2112 w 2112"/>
              <a:gd name="T7" fmla="*/ 816 h 1200"/>
              <a:gd name="T8" fmla="*/ 912 w 2112"/>
              <a:gd name="T9" fmla="*/ 768 h 1200"/>
              <a:gd name="T10" fmla="*/ 48 w 2112"/>
              <a:gd name="T11" fmla="*/ 0 h 1200"/>
              <a:gd name="T12" fmla="*/ 0 w 2112"/>
              <a:gd name="T13" fmla="*/ 192 h 1200"/>
            </a:gdLst>
            <a:ahLst/>
            <a:cxnLst>
              <a:cxn ang="0">
                <a:pos x="T0" y="T1"/>
              </a:cxn>
              <a:cxn ang="0">
                <a:pos x="T2" y="T3"/>
              </a:cxn>
              <a:cxn ang="0">
                <a:pos x="T4" y="T5"/>
              </a:cxn>
              <a:cxn ang="0">
                <a:pos x="T6" y="T7"/>
              </a:cxn>
              <a:cxn ang="0">
                <a:pos x="T8" y="T9"/>
              </a:cxn>
              <a:cxn ang="0">
                <a:pos x="T10" y="T11"/>
              </a:cxn>
              <a:cxn ang="0">
                <a:pos x="T12" y="T13"/>
              </a:cxn>
            </a:cxnLst>
            <a:rect l="0" t="0" r="r" b="b"/>
            <a:pathLst>
              <a:path w="2112" h="1200">
                <a:moveTo>
                  <a:pt x="0" y="192"/>
                </a:moveTo>
                <a:lnTo>
                  <a:pt x="834" y="1038"/>
                </a:lnTo>
                <a:lnTo>
                  <a:pt x="2112" y="1200"/>
                </a:lnTo>
                <a:lnTo>
                  <a:pt x="2112" y="816"/>
                </a:lnTo>
                <a:lnTo>
                  <a:pt x="912" y="768"/>
                </a:lnTo>
                <a:lnTo>
                  <a:pt x="48" y="0"/>
                </a:lnTo>
                <a:lnTo>
                  <a:pt x="0" y="192"/>
                </a:lnTo>
                <a:close/>
              </a:path>
            </a:pathLst>
          </a:custGeom>
          <a:blipFill dpi="0" rotWithShape="0">
            <a:blip r:embed="rId2"/>
            <a:srcRect/>
            <a:tile tx="0" ty="0" sx="100000" sy="100000" flip="none" algn="tl"/>
          </a:blipFill>
          <a:ln>
            <a:noFill/>
          </a:ln>
          <a:effectLst/>
        </p:spPr>
        <p:txBody>
          <a:bodyPr wrap="none" anchor="ctr"/>
          <a:lstStyle/>
          <a:p>
            <a:endParaRPr lang="en-US"/>
          </a:p>
        </p:txBody>
      </p:sp>
      <p:sp>
        <p:nvSpPr>
          <p:cNvPr id="128007" name="Freeform 7" descr="Paper bag"/>
          <p:cNvSpPr>
            <a:spLocks/>
          </p:cNvSpPr>
          <p:nvPr/>
        </p:nvSpPr>
        <p:spPr bwMode="auto">
          <a:xfrm>
            <a:off x="2797120" y="2257964"/>
            <a:ext cx="3267075" cy="1933575"/>
          </a:xfrm>
          <a:custGeom>
            <a:avLst/>
            <a:gdLst>
              <a:gd name="T0" fmla="*/ 0 w 2058"/>
              <a:gd name="T1" fmla="*/ 372 h 1218"/>
              <a:gd name="T2" fmla="*/ 876 w 2058"/>
              <a:gd name="T3" fmla="*/ 1170 h 1218"/>
              <a:gd name="T4" fmla="*/ 2058 w 2058"/>
              <a:gd name="T5" fmla="*/ 1218 h 1218"/>
              <a:gd name="T6" fmla="*/ 2052 w 2058"/>
              <a:gd name="T7" fmla="*/ 0 h 1218"/>
              <a:gd name="T8" fmla="*/ 672 w 2058"/>
              <a:gd name="T9" fmla="*/ 36 h 1218"/>
              <a:gd name="T10" fmla="*/ 0 w 2058"/>
              <a:gd name="T11" fmla="*/ 372 h 1218"/>
            </a:gdLst>
            <a:ahLst/>
            <a:cxnLst>
              <a:cxn ang="0">
                <a:pos x="T0" y="T1"/>
              </a:cxn>
              <a:cxn ang="0">
                <a:pos x="T2" y="T3"/>
              </a:cxn>
              <a:cxn ang="0">
                <a:pos x="T4" y="T5"/>
              </a:cxn>
              <a:cxn ang="0">
                <a:pos x="T6" y="T7"/>
              </a:cxn>
              <a:cxn ang="0">
                <a:pos x="T8" y="T9"/>
              </a:cxn>
              <a:cxn ang="0">
                <a:pos x="T10" y="T11"/>
              </a:cxn>
            </a:cxnLst>
            <a:rect l="0" t="0" r="r" b="b"/>
            <a:pathLst>
              <a:path w="2058" h="1218">
                <a:moveTo>
                  <a:pt x="0" y="372"/>
                </a:moveTo>
                <a:lnTo>
                  <a:pt x="876" y="1170"/>
                </a:lnTo>
                <a:lnTo>
                  <a:pt x="2058" y="1218"/>
                </a:lnTo>
                <a:lnTo>
                  <a:pt x="2052" y="0"/>
                </a:lnTo>
                <a:lnTo>
                  <a:pt x="672" y="36"/>
                </a:lnTo>
                <a:lnTo>
                  <a:pt x="0" y="372"/>
                </a:lnTo>
                <a:close/>
              </a:path>
            </a:pathLst>
          </a:custGeom>
          <a:blipFill dpi="0" rotWithShape="0">
            <a:blip r:embed="rId3"/>
            <a:srcRect/>
            <a:tile tx="0" ty="0" sx="100000" sy="100000" flip="none" algn="tl"/>
          </a:blipFill>
          <a:ln>
            <a:noFill/>
          </a:ln>
          <a:effectLst/>
          <a:extLst>
            <a:ext uri="{91240B29-F687-4F45-9708-019B960494DF}">
              <a14:hiddenLine xmlns:a14="http://schemas.microsoft.com/office/drawing/2010/main" w="12700" cap="sq"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02" name="Rectangle 2"/>
          <p:cNvSpPr>
            <a:spLocks noGrp="1" noChangeArrowheads="1"/>
          </p:cNvSpPr>
          <p:nvPr>
            <p:ph type="title"/>
          </p:nvPr>
        </p:nvSpPr>
        <p:spPr>
          <a:xfrm>
            <a:off x="841610" y="720912"/>
            <a:ext cx="10657184" cy="1143000"/>
          </a:xfrm>
        </p:spPr>
        <p:txBody>
          <a:bodyPr/>
          <a:lstStyle/>
          <a:p>
            <a:r>
              <a:rPr lang="en-US" altLang="en-US" sz="4000" b="1" dirty="0">
                <a:solidFill>
                  <a:schemeClr val="tx1"/>
                </a:solidFill>
              </a:rPr>
              <a:t>Composite Liner System</a:t>
            </a:r>
            <a:r>
              <a:rPr lang="en-US" altLang="en-US" sz="3200" b="1" dirty="0">
                <a:solidFill>
                  <a:schemeClr val="tx1"/>
                </a:solidFill>
              </a:rPr>
              <a:t> for Primary Leachate Collection </a:t>
            </a:r>
            <a:br>
              <a:rPr lang="en-US" altLang="en-US" sz="3200" dirty="0">
                <a:solidFill>
                  <a:schemeClr val="tx1"/>
                </a:solidFill>
              </a:rPr>
            </a:br>
            <a:endParaRPr lang="en-US" altLang="en-US" sz="3200" dirty="0">
              <a:solidFill>
                <a:schemeClr val="tx1"/>
              </a:solidFill>
            </a:endParaRPr>
          </a:p>
        </p:txBody>
      </p:sp>
      <p:sp>
        <p:nvSpPr>
          <p:cNvPr id="128005" name="Freeform 5"/>
          <p:cNvSpPr>
            <a:spLocks/>
          </p:cNvSpPr>
          <p:nvPr/>
        </p:nvSpPr>
        <p:spPr bwMode="auto">
          <a:xfrm>
            <a:off x="2720920" y="3153314"/>
            <a:ext cx="3362325" cy="1609725"/>
          </a:xfrm>
          <a:custGeom>
            <a:avLst/>
            <a:gdLst>
              <a:gd name="T0" fmla="*/ 0 w 2118"/>
              <a:gd name="T1" fmla="*/ 0 h 1014"/>
              <a:gd name="T2" fmla="*/ 846 w 2118"/>
              <a:gd name="T3" fmla="*/ 840 h 1014"/>
              <a:gd name="T4" fmla="*/ 2046 w 2118"/>
              <a:gd name="T5" fmla="*/ 1008 h 1014"/>
              <a:gd name="T6" fmla="*/ 2118 w 2118"/>
              <a:gd name="T7" fmla="*/ 1014 h 1014"/>
            </a:gdLst>
            <a:ahLst/>
            <a:cxnLst>
              <a:cxn ang="0">
                <a:pos x="T0" y="T1"/>
              </a:cxn>
              <a:cxn ang="0">
                <a:pos x="T2" y="T3"/>
              </a:cxn>
              <a:cxn ang="0">
                <a:pos x="T4" y="T5"/>
              </a:cxn>
              <a:cxn ang="0">
                <a:pos x="T6" y="T7"/>
              </a:cxn>
            </a:cxnLst>
            <a:rect l="0" t="0" r="r" b="b"/>
            <a:pathLst>
              <a:path w="2118" h="1014">
                <a:moveTo>
                  <a:pt x="0" y="0"/>
                </a:moveTo>
                <a:lnTo>
                  <a:pt x="846" y="840"/>
                </a:lnTo>
                <a:lnTo>
                  <a:pt x="2046" y="1008"/>
                </a:lnTo>
                <a:lnTo>
                  <a:pt x="2118" y="1014"/>
                </a:lnTo>
              </a:path>
            </a:pathLst>
          </a:custGeom>
          <a:noFill/>
          <a:ln w="57150" cap="sq" cmpd="sng">
            <a:solidFill>
              <a:schemeClr val="bg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06" name="Freeform 6"/>
          <p:cNvSpPr>
            <a:spLocks/>
          </p:cNvSpPr>
          <p:nvPr/>
        </p:nvSpPr>
        <p:spPr bwMode="auto">
          <a:xfrm>
            <a:off x="2797119" y="2848514"/>
            <a:ext cx="3371850" cy="1343025"/>
          </a:xfrm>
          <a:custGeom>
            <a:avLst/>
            <a:gdLst>
              <a:gd name="T0" fmla="*/ 0 w 2124"/>
              <a:gd name="T1" fmla="*/ 0 h 846"/>
              <a:gd name="T2" fmla="*/ 834 w 2124"/>
              <a:gd name="T3" fmla="*/ 798 h 846"/>
              <a:gd name="T4" fmla="*/ 2124 w 2124"/>
              <a:gd name="T5" fmla="*/ 846 h 846"/>
            </a:gdLst>
            <a:ahLst/>
            <a:cxnLst>
              <a:cxn ang="0">
                <a:pos x="T0" y="T1"/>
              </a:cxn>
              <a:cxn ang="0">
                <a:pos x="T2" y="T3"/>
              </a:cxn>
              <a:cxn ang="0">
                <a:pos x="T4" y="T5"/>
              </a:cxn>
            </a:cxnLst>
            <a:rect l="0" t="0" r="r" b="b"/>
            <a:pathLst>
              <a:path w="2124" h="846">
                <a:moveTo>
                  <a:pt x="0" y="0"/>
                </a:moveTo>
                <a:lnTo>
                  <a:pt x="834" y="798"/>
                </a:lnTo>
                <a:lnTo>
                  <a:pt x="2124" y="846"/>
                </a:lnTo>
              </a:path>
            </a:pathLst>
          </a:custGeom>
          <a:noFill/>
          <a:ln w="57150" cap="flat" cmpd="sng">
            <a:solidFill>
              <a:schemeClr val="bg2"/>
            </a:solidFill>
            <a:prstDash val="sysDot"/>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3" name="Text Box 13"/>
          <p:cNvSpPr txBox="1">
            <a:spLocks noChangeArrowheads="1"/>
          </p:cNvSpPr>
          <p:nvPr/>
        </p:nvSpPr>
        <p:spPr bwMode="auto">
          <a:xfrm>
            <a:off x="7888910" y="1825453"/>
            <a:ext cx="1460080" cy="523220"/>
          </a:xfrm>
          <a:prstGeom prst="rect">
            <a:avLst/>
          </a:prstGeom>
          <a:noFill/>
          <a:ln>
            <a:noFill/>
          </a:ln>
          <a:effectLst/>
          <a:extLst>
            <a:ext uri="{909E8E84-426E-40DD-AFC4-6F175D3DCCD1}">
              <a14:hiddenFill xmlns:a14="http://schemas.microsoft.com/office/drawing/2010/main">
                <a:solidFill>
                  <a:srgbClr val="C58B5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t>WASTE</a:t>
            </a:r>
          </a:p>
        </p:txBody>
      </p:sp>
      <p:sp>
        <p:nvSpPr>
          <p:cNvPr id="128075" name="Text Box 75"/>
          <p:cNvSpPr txBox="1">
            <a:spLocks noChangeArrowheads="1"/>
          </p:cNvSpPr>
          <p:nvPr/>
        </p:nvSpPr>
        <p:spPr bwMode="auto">
          <a:xfrm>
            <a:off x="7838031" y="4234934"/>
            <a:ext cx="21226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t>GN- geonet</a:t>
            </a:r>
          </a:p>
        </p:txBody>
      </p:sp>
      <p:sp>
        <p:nvSpPr>
          <p:cNvPr id="128077" name="Text Box 77"/>
          <p:cNvSpPr txBox="1">
            <a:spLocks noChangeArrowheads="1"/>
          </p:cNvSpPr>
          <p:nvPr/>
        </p:nvSpPr>
        <p:spPr bwMode="auto">
          <a:xfrm>
            <a:off x="7837430" y="4707041"/>
            <a:ext cx="3539752" cy="523220"/>
          </a:xfrm>
          <a:prstGeom prst="rect">
            <a:avLst/>
          </a:prstGeom>
          <a:noFill/>
          <a:ln>
            <a:noFill/>
          </a:ln>
          <a:effectLst/>
        </p:spPr>
        <p:txBody>
          <a:bodyPr wrap="none">
            <a:spAutoFit/>
          </a:bodyPr>
          <a:lstStyle/>
          <a:p>
            <a:r>
              <a:rPr lang="en-US" altLang="en-US" sz="2800" b="1" dirty="0"/>
              <a:t>GM - geomembrane</a:t>
            </a:r>
          </a:p>
        </p:txBody>
      </p:sp>
      <p:sp>
        <p:nvSpPr>
          <p:cNvPr id="128081" name="Text Box 81"/>
          <p:cNvSpPr txBox="1">
            <a:spLocks noChangeArrowheads="1"/>
          </p:cNvSpPr>
          <p:nvPr/>
        </p:nvSpPr>
        <p:spPr bwMode="auto">
          <a:xfrm>
            <a:off x="7835470" y="3311339"/>
            <a:ext cx="3436582" cy="954107"/>
          </a:xfrm>
          <a:prstGeom prst="rect">
            <a:avLst/>
          </a:prstGeom>
          <a:noFill/>
          <a:ln>
            <a:noFill/>
          </a:ln>
          <a:effectLst/>
        </p:spPr>
        <p:txBody>
          <a:bodyPr wrap="none">
            <a:spAutoFit/>
          </a:bodyPr>
          <a:lstStyle/>
          <a:p>
            <a:r>
              <a:rPr lang="en-US" altLang="en-US" sz="2800" b="1" u="sng" dirty="0"/>
              <a:t>SECONDARY Liner</a:t>
            </a:r>
          </a:p>
          <a:p>
            <a:r>
              <a:rPr lang="en-US" altLang="en-US" sz="2800" b="1" dirty="0"/>
              <a:t>GT - geotextile</a:t>
            </a:r>
          </a:p>
        </p:txBody>
      </p:sp>
      <p:sp>
        <p:nvSpPr>
          <p:cNvPr id="3" name="TextBox 2">
            <a:extLst>
              <a:ext uri="{FF2B5EF4-FFF2-40B4-BE49-F238E27FC236}">
                <a16:creationId xmlns:a16="http://schemas.microsoft.com/office/drawing/2014/main" id="{63624337-B2A6-415A-B736-9BB77DF8F4E4}"/>
              </a:ext>
            </a:extLst>
          </p:cNvPr>
          <p:cNvSpPr txBox="1"/>
          <p:nvPr/>
        </p:nvSpPr>
        <p:spPr>
          <a:xfrm>
            <a:off x="841610" y="4690013"/>
            <a:ext cx="2596224" cy="1569660"/>
          </a:xfrm>
          <a:prstGeom prst="rect">
            <a:avLst/>
          </a:prstGeom>
          <a:noFill/>
        </p:spPr>
        <p:txBody>
          <a:bodyPr wrap="none" rtlCol="0">
            <a:spAutoFit/>
          </a:bodyPr>
          <a:lstStyle/>
          <a:p>
            <a:r>
              <a:rPr lang="en-US" sz="2400" b="1" u="sng" dirty="0"/>
              <a:t>PRIMARY LINER</a:t>
            </a:r>
          </a:p>
          <a:p>
            <a:r>
              <a:rPr lang="en-US" sz="2400" b="1" dirty="0"/>
              <a:t>3ft CLAY</a:t>
            </a:r>
          </a:p>
          <a:p>
            <a:r>
              <a:rPr lang="en-US" sz="2400" b="1" dirty="0"/>
              <a:t>Recompacted</a:t>
            </a:r>
          </a:p>
          <a:p>
            <a:r>
              <a:rPr lang="en-US" sz="2400" b="1" dirty="0"/>
              <a:t>in 6-in lifts</a:t>
            </a:r>
          </a:p>
        </p:txBody>
      </p:sp>
      <p:sp>
        <p:nvSpPr>
          <p:cNvPr id="92" name="Text Box 13">
            <a:extLst>
              <a:ext uri="{FF2B5EF4-FFF2-40B4-BE49-F238E27FC236}">
                <a16:creationId xmlns:a16="http://schemas.microsoft.com/office/drawing/2014/main" id="{6FF0B97F-8FB0-432F-B239-E0CEB8237053}"/>
              </a:ext>
            </a:extLst>
          </p:cNvPr>
          <p:cNvSpPr txBox="1">
            <a:spLocks noChangeArrowheads="1"/>
          </p:cNvSpPr>
          <p:nvPr/>
        </p:nvSpPr>
        <p:spPr bwMode="auto">
          <a:xfrm>
            <a:off x="7894056" y="2379326"/>
            <a:ext cx="3603872" cy="523220"/>
          </a:xfrm>
          <a:prstGeom prst="rect">
            <a:avLst/>
          </a:prstGeom>
          <a:noFill/>
          <a:ln>
            <a:noFill/>
          </a:ln>
          <a:effectLst/>
          <a:extLst>
            <a:ext uri="{909E8E84-426E-40DD-AFC4-6F175D3DCCD1}">
              <a14:hiddenFill xmlns:a14="http://schemas.microsoft.com/office/drawing/2010/main">
                <a:solidFill>
                  <a:srgbClr val="C58B5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t>2 ft protective cover</a:t>
            </a:r>
          </a:p>
        </p:txBody>
      </p:sp>
      <p:cxnSp>
        <p:nvCxnSpPr>
          <p:cNvPr id="6" name="Straight Connector 5">
            <a:extLst>
              <a:ext uri="{FF2B5EF4-FFF2-40B4-BE49-F238E27FC236}">
                <a16:creationId xmlns:a16="http://schemas.microsoft.com/office/drawing/2014/main" id="{1A955692-3D3E-49A9-B296-DAE92DF7A48A}"/>
              </a:ext>
            </a:extLst>
          </p:cNvPr>
          <p:cNvCxnSpPr>
            <a:stCxn id="128013" idx="1"/>
          </p:cNvCxnSpPr>
          <p:nvPr/>
        </p:nvCxnSpPr>
        <p:spPr>
          <a:xfrm flipH="1">
            <a:off x="5267269" y="2087063"/>
            <a:ext cx="2621641" cy="8666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8EF53F-620E-4291-8830-0C60799591F7}"/>
              </a:ext>
            </a:extLst>
          </p:cNvPr>
          <p:cNvCxnSpPr>
            <a:cxnSpLocks/>
          </p:cNvCxnSpPr>
          <p:nvPr/>
        </p:nvCxnSpPr>
        <p:spPr>
          <a:xfrm flipH="1">
            <a:off x="4054419" y="2651049"/>
            <a:ext cx="3841744" cy="15944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C1D19C1-4B88-444A-8AAD-A065929F2C28}"/>
              </a:ext>
            </a:extLst>
          </p:cNvPr>
          <p:cNvCxnSpPr>
            <a:cxnSpLocks/>
          </p:cNvCxnSpPr>
          <p:nvPr/>
        </p:nvCxnSpPr>
        <p:spPr>
          <a:xfrm flipH="1">
            <a:off x="5083118" y="3562370"/>
            <a:ext cx="2813612" cy="10707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089A62E4-FB25-45A2-A2CE-DA0BCDF262D5}"/>
              </a:ext>
            </a:extLst>
          </p:cNvPr>
          <p:cNvSpPr/>
          <p:nvPr/>
        </p:nvSpPr>
        <p:spPr>
          <a:xfrm>
            <a:off x="2721599" y="3139199"/>
            <a:ext cx="3604771" cy="1623839"/>
          </a:xfrm>
          <a:custGeom>
            <a:avLst/>
            <a:gdLst>
              <a:gd name="connsiteX0" fmla="*/ 0 w 3604771"/>
              <a:gd name="connsiteY0" fmla="*/ 0 h 1623839"/>
              <a:gd name="connsiteX1" fmla="*/ 357668 w 3604771"/>
              <a:gd name="connsiteY1" fmla="*/ 330567 h 1623839"/>
              <a:gd name="connsiteX2" fmla="*/ 685531 w 3604771"/>
              <a:gd name="connsiteY2" fmla="*/ 633587 h 1623839"/>
              <a:gd name="connsiteX3" fmla="*/ 1087907 w 3604771"/>
              <a:gd name="connsiteY3" fmla="*/ 1005475 h 1623839"/>
              <a:gd name="connsiteX4" fmla="*/ 1490284 w 3604771"/>
              <a:gd name="connsiteY4" fmla="*/ 1377363 h 1623839"/>
              <a:gd name="connsiteX5" fmla="*/ 1997761 w 3604771"/>
              <a:gd name="connsiteY5" fmla="*/ 1436517 h 1623839"/>
              <a:gd name="connsiteX6" fmla="*/ 2484093 w 3604771"/>
              <a:gd name="connsiteY6" fmla="*/ 1493206 h 1623839"/>
              <a:gd name="connsiteX7" fmla="*/ 3012715 w 3604771"/>
              <a:gd name="connsiteY7" fmla="*/ 1554825 h 1623839"/>
              <a:gd name="connsiteX8" fmla="*/ 3604771 w 3604771"/>
              <a:gd name="connsiteY8" fmla="*/ 1623838 h 162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771" h="1623839" extrusionOk="0">
                <a:moveTo>
                  <a:pt x="0" y="0"/>
                </a:moveTo>
                <a:cubicBezTo>
                  <a:pt x="188047" y="99468"/>
                  <a:pt x="182839" y="193919"/>
                  <a:pt x="357668" y="330567"/>
                </a:cubicBezTo>
                <a:cubicBezTo>
                  <a:pt x="532497" y="467214"/>
                  <a:pt x="570664" y="546512"/>
                  <a:pt x="685531" y="633587"/>
                </a:cubicBezTo>
                <a:cubicBezTo>
                  <a:pt x="800398" y="720663"/>
                  <a:pt x="892754" y="901726"/>
                  <a:pt x="1087907" y="1005475"/>
                </a:cubicBezTo>
                <a:cubicBezTo>
                  <a:pt x="1283060" y="1109224"/>
                  <a:pt x="1288259" y="1242930"/>
                  <a:pt x="1490284" y="1377363"/>
                </a:cubicBezTo>
                <a:cubicBezTo>
                  <a:pt x="1699227" y="1390245"/>
                  <a:pt x="1835085" y="1418743"/>
                  <a:pt x="1997761" y="1436517"/>
                </a:cubicBezTo>
                <a:cubicBezTo>
                  <a:pt x="2160437" y="1454291"/>
                  <a:pt x="2343620" y="1514817"/>
                  <a:pt x="2484093" y="1493206"/>
                </a:cubicBezTo>
                <a:cubicBezTo>
                  <a:pt x="2624566" y="1471595"/>
                  <a:pt x="2832891" y="1554986"/>
                  <a:pt x="3012715" y="1554825"/>
                </a:cubicBezTo>
                <a:cubicBezTo>
                  <a:pt x="3192539" y="1554664"/>
                  <a:pt x="3331073" y="1598938"/>
                  <a:pt x="3604771" y="1623838"/>
                </a:cubicBezTo>
              </a:path>
            </a:pathLst>
          </a:custGeom>
          <a:noFill/>
          <a:ln w="69850">
            <a:solidFill>
              <a:srgbClr val="FF0000"/>
            </a:solidFill>
            <a:prstDash val="sysDot"/>
            <a:extLst>
              <a:ext uri="{C807C97D-BFC1-408E-A445-0C87EB9F89A2}">
                <ask:lineSketchStyleProps xmlns:ask="http://schemas.microsoft.com/office/drawing/2018/sketchyshapes" sd="1219033472">
                  <a:custGeom>
                    <a:avLst/>
                    <a:gdLst>
                      <a:gd name="connsiteX0" fmla="*/ 0 w 3326400"/>
                      <a:gd name="connsiteY0" fmla="*/ 0 h 1612800"/>
                      <a:gd name="connsiteX1" fmla="*/ 1375200 w 3326400"/>
                      <a:gd name="connsiteY1" fmla="*/ 1368000 h 1612800"/>
                      <a:gd name="connsiteX2" fmla="*/ 3326400 w 3326400"/>
                      <a:gd name="connsiteY2" fmla="*/ 1612800 h 1612800"/>
                    </a:gdLst>
                    <a:ahLst/>
                    <a:cxnLst>
                      <a:cxn ang="0">
                        <a:pos x="connsiteX0" y="connsiteY0"/>
                      </a:cxn>
                      <a:cxn ang="0">
                        <a:pos x="connsiteX1" y="connsiteY1"/>
                      </a:cxn>
                      <a:cxn ang="0">
                        <a:pos x="connsiteX2" y="connsiteY2"/>
                      </a:cxn>
                    </a:cxnLst>
                    <a:rect l="l" t="t" r="r" b="b"/>
                    <a:pathLst>
                      <a:path w="3326400" h="1612800">
                        <a:moveTo>
                          <a:pt x="0" y="0"/>
                        </a:moveTo>
                        <a:lnTo>
                          <a:pt x="1375200" y="1368000"/>
                        </a:lnTo>
                        <a:lnTo>
                          <a:pt x="3326400" y="1612800"/>
                        </a:ln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prstDash val="sysDash"/>
              </a:ln>
            </a:endParaRPr>
          </a:p>
        </p:txBody>
      </p:sp>
      <p:sp>
        <p:nvSpPr>
          <p:cNvPr id="13" name="Slide Number Placeholder 12">
            <a:extLst>
              <a:ext uri="{FF2B5EF4-FFF2-40B4-BE49-F238E27FC236}">
                <a16:creationId xmlns:a16="http://schemas.microsoft.com/office/drawing/2014/main" id="{46E56960-4683-483E-8068-40A873EA6F59}"/>
              </a:ext>
            </a:extLst>
          </p:cNvPr>
          <p:cNvSpPr>
            <a:spLocks noGrp="1"/>
          </p:cNvSpPr>
          <p:nvPr>
            <p:ph type="sldNum" sz="quarter" idx="12"/>
          </p:nvPr>
        </p:nvSpPr>
        <p:spPr/>
        <p:txBody>
          <a:bodyPr/>
          <a:lstStyle/>
          <a:p>
            <a:fld id="{E1324B82-0362-4AA5-A498-D0CF4BDDBCF5}" type="slidenum">
              <a:rPr lang="en-US" altLang="en-US" smtClean="0"/>
              <a:pPr/>
              <a:t>12</a:t>
            </a:fld>
            <a:endParaRPr lang="en-US" altLang="en-US"/>
          </a:p>
        </p:txBody>
      </p:sp>
    </p:spTree>
    <p:extLst>
      <p:ext uri="{BB962C8B-B14F-4D97-AF65-F5344CB8AC3E}">
        <p14:creationId xmlns:p14="http://schemas.microsoft.com/office/powerpoint/2010/main" val="282616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FDD1358-B82B-4CED-8A5A-854DFC2CD4AC}"/>
              </a:ext>
            </a:extLst>
          </p:cNvPr>
          <p:cNvSpPr>
            <a:spLocks noGrp="1"/>
          </p:cNvSpPr>
          <p:nvPr>
            <p:ph type="sldNum" sz="quarter" idx="12"/>
          </p:nvPr>
        </p:nvSpPr>
        <p:spPr/>
        <p:txBody>
          <a:bodyPr/>
          <a:lstStyle/>
          <a:p>
            <a:fld id="{A7D8CB15-DA5E-4ABB-AB8E-4F97E7CC0DA0}" type="slidenum">
              <a:rPr lang="en-US" altLang="en-US" smtClean="0"/>
              <a:pPr/>
              <a:t>13</a:t>
            </a:fld>
            <a:endParaRPr lang="en-US" altLang="en-US"/>
          </a:p>
        </p:txBody>
      </p:sp>
    </p:spTree>
    <p:extLst>
      <p:ext uri="{BB962C8B-B14F-4D97-AF65-F5344CB8AC3E}">
        <p14:creationId xmlns:p14="http://schemas.microsoft.com/office/powerpoint/2010/main" val="3405074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2" descr="4-7"/>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1524000" y="1"/>
            <a:ext cx="9144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3763A3D-FB65-4C55-8801-EBD0A63CF2B5}"/>
              </a:ext>
            </a:extLst>
          </p:cNvPr>
          <p:cNvSpPr>
            <a:spLocks noGrp="1"/>
          </p:cNvSpPr>
          <p:nvPr>
            <p:ph type="sldNum" sz="quarter" idx="12"/>
          </p:nvPr>
        </p:nvSpPr>
        <p:spPr/>
        <p:txBody>
          <a:bodyPr/>
          <a:lstStyle/>
          <a:p>
            <a:fld id="{A7D8CB15-DA5E-4ABB-AB8E-4F97E7CC0DA0}" type="slidenum">
              <a:rPr lang="en-US" altLang="en-US" smtClean="0"/>
              <a:pPr/>
              <a:t>14</a:t>
            </a:fld>
            <a:endParaRPr lang="en-US" altLang="en-US"/>
          </a:p>
        </p:txBody>
      </p:sp>
    </p:spTree>
    <p:extLst>
      <p:ext uri="{BB962C8B-B14F-4D97-AF65-F5344CB8AC3E}">
        <p14:creationId xmlns:p14="http://schemas.microsoft.com/office/powerpoint/2010/main" val="336365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F2753A3-E381-4F5D-AB0D-A8BE2068217D}"/>
              </a:ext>
            </a:extLst>
          </p:cNvPr>
          <p:cNvSpPr>
            <a:spLocks noGrp="1"/>
          </p:cNvSpPr>
          <p:nvPr>
            <p:ph type="sldNum" sz="quarter" idx="12"/>
          </p:nvPr>
        </p:nvSpPr>
        <p:spPr/>
        <p:txBody>
          <a:bodyPr/>
          <a:lstStyle/>
          <a:p>
            <a:fld id="{A7D8CB15-DA5E-4ABB-AB8E-4F97E7CC0DA0}" type="slidenum">
              <a:rPr lang="en-US" altLang="en-US" smtClean="0"/>
              <a:pPr/>
              <a:t>15</a:t>
            </a:fld>
            <a:endParaRPr lang="en-US" altLang="en-US"/>
          </a:p>
        </p:txBody>
      </p:sp>
    </p:spTree>
    <p:extLst>
      <p:ext uri="{BB962C8B-B14F-4D97-AF65-F5344CB8AC3E}">
        <p14:creationId xmlns:p14="http://schemas.microsoft.com/office/powerpoint/2010/main" val="2303197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6-5"/>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1524000" y="1"/>
            <a:ext cx="9144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97660A3-C51B-4C63-8E9A-B55BF6844122}"/>
              </a:ext>
            </a:extLst>
          </p:cNvPr>
          <p:cNvSpPr>
            <a:spLocks noGrp="1"/>
          </p:cNvSpPr>
          <p:nvPr>
            <p:ph type="sldNum" sz="quarter" idx="12"/>
          </p:nvPr>
        </p:nvSpPr>
        <p:spPr/>
        <p:txBody>
          <a:bodyPr/>
          <a:lstStyle/>
          <a:p>
            <a:fld id="{A7D8CB15-DA5E-4ABB-AB8E-4F97E7CC0DA0}" type="slidenum">
              <a:rPr lang="en-US" altLang="en-US" smtClean="0"/>
              <a:pPr/>
              <a:t>16</a:t>
            </a:fld>
            <a:endParaRPr lang="en-US" altLang="en-US"/>
          </a:p>
        </p:txBody>
      </p:sp>
    </p:spTree>
    <p:extLst>
      <p:ext uri="{BB962C8B-B14F-4D97-AF65-F5344CB8AC3E}">
        <p14:creationId xmlns:p14="http://schemas.microsoft.com/office/powerpoint/2010/main" val="3015651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descr="8-1"/>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1524000" y="1"/>
            <a:ext cx="9144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CD1F159-DA67-4FE2-B5D1-9F59183EBA58}"/>
              </a:ext>
            </a:extLst>
          </p:cNvPr>
          <p:cNvSpPr>
            <a:spLocks noGrp="1"/>
          </p:cNvSpPr>
          <p:nvPr>
            <p:ph type="sldNum" sz="quarter" idx="12"/>
          </p:nvPr>
        </p:nvSpPr>
        <p:spPr/>
        <p:txBody>
          <a:bodyPr/>
          <a:lstStyle/>
          <a:p>
            <a:fld id="{A7D8CB15-DA5E-4ABB-AB8E-4F97E7CC0DA0}" type="slidenum">
              <a:rPr lang="en-US" altLang="en-US" smtClean="0"/>
              <a:pPr/>
              <a:t>17</a:t>
            </a:fld>
            <a:endParaRPr lang="en-US" altLang="en-US"/>
          </a:p>
        </p:txBody>
      </p:sp>
    </p:spTree>
    <p:extLst>
      <p:ext uri="{BB962C8B-B14F-4D97-AF65-F5344CB8AC3E}">
        <p14:creationId xmlns:p14="http://schemas.microsoft.com/office/powerpoint/2010/main" val="4156305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6-2"/>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1524000" y="1"/>
            <a:ext cx="9144000" cy="68548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2D72B48-CAEC-4C54-AE97-67E324C1FDCC}"/>
              </a:ext>
            </a:extLst>
          </p:cNvPr>
          <p:cNvSpPr>
            <a:spLocks noGrp="1"/>
          </p:cNvSpPr>
          <p:nvPr>
            <p:ph type="sldNum" sz="quarter" idx="12"/>
          </p:nvPr>
        </p:nvSpPr>
        <p:spPr/>
        <p:txBody>
          <a:bodyPr/>
          <a:lstStyle/>
          <a:p>
            <a:fld id="{A7D8CB15-DA5E-4ABB-AB8E-4F97E7CC0DA0}" type="slidenum">
              <a:rPr lang="en-US" altLang="en-US" smtClean="0"/>
              <a:pPr/>
              <a:t>18</a:t>
            </a:fld>
            <a:endParaRPr lang="en-US" altLang="en-US"/>
          </a:p>
        </p:txBody>
      </p:sp>
    </p:spTree>
    <p:extLst>
      <p:ext uri="{BB962C8B-B14F-4D97-AF65-F5344CB8AC3E}">
        <p14:creationId xmlns:p14="http://schemas.microsoft.com/office/powerpoint/2010/main" val="2758151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PROJECT MANAGEMENT PROBLEM</a:t>
            </a:r>
          </a:p>
        </p:txBody>
      </p:sp>
      <p:sp>
        <p:nvSpPr>
          <p:cNvPr id="3" name="Content Placeholder 2"/>
          <p:cNvSpPr>
            <a:spLocks noGrp="1"/>
          </p:cNvSpPr>
          <p:nvPr>
            <p:ph idx="1"/>
          </p:nvPr>
        </p:nvSpPr>
        <p:spPr>
          <a:xfrm>
            <a:off x="609600" y="2132856"/>
            <a:ext cx="10972800" cy="4389437"/>
          </a:xfrm>
        </p:spPr>
        <p:txBody>
          <a:bodyPr/>
          <a:lstStyle/>
          <a:p>
            <a:r>
              <a:rPr lang="en-US" sz="3600" dirty="0"/>
              <a:t>The situation</a:t>
            </a:r>
          </a:p>
          <a:p>
            <a:endParaRPr lang="en-US" sz="3600" dirty="0"/>
          </a:p>
          <a:p>
            <a:r>
              <a:rPr lang="en-US" sz="3600" dirty="0"/>
              <a:t>What do YOU think happened?</a:t>
            </a:r>
          </a:p>
          <a:p>
            <a:endParaRPr lang="en-US" sz="3600" dirty="0"/>
          </a:p>
          <a:p>
            <a:r>
              <a:rPr lang="en-US" sz="3600" dirty="0"/>
              <a:t>Here’s what happened</a:t>
            </a:r>
          </a:p>
        </p:txBody>
      </p:sp>
      <p:sp>
        <p:nvSpPr>
          <p:cNvPr id="4" name="Slide Number Placeholder 3">
            <a:extLst>
              <a:ext uri="{FF2B5EF4-FFF2-40B4-BE49-F238E27FC236}">
                <a16:creationId xmlns:a16="http://schemas.microsoft.com/office/drawing/2014/main" id="{1975C6E5-0073-470D-ABE6-792FC8BAA5BD}"/>
              </a:ext>
            </a:extLst>
          </p:cNvPr>
          <p:cNvSpPr>
            <a:spLocks noGrp="1"/>
          </p:cNvSpPr>
          <p:nvPr>
            <p:ph type="sldNum" sz="quarter" idx="12"/>
          </p:nvPr>
        </p:nvSpPr>
        <p:spPr/>
        <p:txBody>
          <a:bodyPr/>
          <a:lstStyle/>
          <a:p>
            <a:fld id="{D73B18B3-006C-438B-85B5-D4E6A3FE44C0}" type="slidenum">
              <a:rPr lang="en-US" altLang="en-US" smtClean="0"/>
              <a:pPr/>
              <a:t>19</a:t>
            </a:fld>
            <a:endParaRPr lang="en-US" altLang="en-US"/>
          </a:p>
        </p:txBody>
      </p:sp>
    </p:spTree>
    <p:extLst>
      <p:ext uri="{BB962C8B-B14F-4D97-AF65-F5344CB8AC3E}">
        <p14:creationId xmlns:p14="http://schemas.microsoft.com/office/powerpoint/2010/main" val="2629577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rme 1"/>
          <p:cNvSpPr>
            <a:spLocks noGrp="1"/>
          </p:cNvSpPr>
          <p:nvPr>
            <p:ph type="title"/>
          </p:nvPr>
        </p:nvSpPr>
        <p:spPr>
          <a:xfrm>
            <a:off x="1970123" y="1196752"/>
            <a:ext cx="7427168" cy="1143000"/>
          </a:xfrm>
        </p:spPr>
        <p:txBody>
          <a:bodyPr/>
          <a:lstStyle/>
          <a:p>
            <a:pPr marL="0" indent="0" defTabSz="914400" eaLnBrk="1" hangingPunct="1"/>
            <a:r>
              <a:rPr lang="fr-CA" altLang="en-US" dirty="0" err="1"/>
              <a:t>What</a:t>
            </a:r>
            <a:r>
              <a:rPr lang="fr-CA" altLang="en-US" dirty="0"/>
              <a:t> </a:t>
            </a:r>
            <a:r>
              <a:rPr lang="fr-CA" altLang="en-US" dirty="0" err="1"/>
              <a:t>is</a:t>
            </a:r>
            <a:r>
              <a:rPr lang="fr-CA" altLang="en-US" dirty="0"/>
              <a:t> Project Management?</a:t>
            </a:r>
          </a:p>
        </p:txBody>
      </p:sp>
      <p:sp>
        <p:nvSpPr>
          <p:cNvPr id="10243" name="Forme 2"/>
          <p:cNvSpPr>
            <a:spLocks noGrp="1"/>
          </p:cNvSpPr>
          <p:nvPr>
            <p:ph idx="1"/>
          </p:nvPr>
        </p:nvSpPr>
        <p:spPr>
          <a:xfrm>
            <a:off x="1970123" y="2420889"/>
            <a:ext cx="8229600" cy="4389437"/>
          </a:xfrm>
        </p:spPr>
        <p:txBody>
          <a:bodyPr/>
          <a:lstStyle/>
          <a:p>
            <a:pPr marL="273050" indent="-273050" defTabSz="914400" eaLnBrk="1" hangingPunct="1">
              <a:defRPr/>
            </a:pPr>
            <a:r>
              <a:rPr lang="en-US" sz="2800" dirty="0"/>
              <a:t>Project Management is the application of skills, knowledge, tools and techniques to meet the needs and expectations of stakeholders for a project.</a:t>
            </a:r>
          </a:p>
          <a:p>
            <a:pPr marL="273050" lvl="1" indent="-273050" defTabSz="914400" eaLnBrk="1" hangingPunct="1">
              <a:buClr>
                <a:srgbClr val="B77851"/>
              </a:buClr>
              <a:buSzPct val="95000"/>
              <a:defRPr/>
            </a:pPr>
            <a:r>
              <a:rPr lang="en-US" sz="2800" dirty="0"/>
              <a:t>The purpose of project management is </a:t>
            </a:r>
            <a:r>
              <a:rPr lang="en-US" sz="2800" b="1" dirty="0">
                <a:solidFill>
                  <a:schemeClr val="accent2">
                    <a:lumMod val="50000"/>
                  </a:schemeClr>
                </a:solidFill>
              </a:rPr>
              <a:t>prediction</a:t>
            </a:r>
            <a:r>
              <a:rPr lang="en-US" sz="2800" dirty="0"/>
              <a:t> and </a:t>
            </a:r>
            <a:r>
              <a:rPr lang="en-US" sz="2800" b="1" dirty="0">
                <a:solidFill>
                  <a:schemeClr val="accent2">
                    <a:lumMod val="50000"/>
                  </a:schemeClr>
                </a:solidFill>
              </a:rPr>
              <a:t>prevention</a:t>
            </a:r>
            <a:r>
              <a:rPr lang="en-US" sz="2800" dirty="0"/>
              <a:t>, NOT </a:t>
            </a:r>
            <a:r>
              <a:rPr lang="en-US" sz="2800" dirty="0">
                <a:solidFill>
                  <a:schemeClr val="accent3">
                    <a:lumMod val="50000"/>
                  </a:schemeClr>
                </a:solidFill>
              </a:rPr>
              <a:t>recognition</a:t>
            </a:r>
            <a:r>
              <a:rPr lang="en-US" sz="2800" dirty="0"/>
              <a:t> and </a:t>
            </a:r>
            <a:r>
              <a:rPr lang="en-US" sz="2800" dirty="0">
                <a:solidFill>
                  <a:schemeClr val="accent3">
                    <a:lumMod val="50000"/>
                  </a:schemeClr>
                </a:solidFill>
              </a:rPr>
              <a:t>reaction</a:t>
            </a:r>
          </a:p>
          <a:p>
            <a:pPr marL="273050" indent="-273050" defTabSz="914400" eaLnBrk="1" hangingPunct="1">
              <a:defRPr/>
            </a:pPr>
            <a:endParaRPr lang="fr-CA" dirty="0"/>
          </a:p>
        </p:txBody>
      </p:sp>
      <p:pic>
        <p:nvPicPr>
          <p:cNvPr id="4" name="Picture 3"/>
          <p:cNvPicPr>
            <a:picLocks noChangeAspect="1"/>
          </p:cNvPicPr>
          <p:nvPr/>
        </p:nvPicPr>
        <p:blipFill>
          <a:blip r:embed="rId2"/>
          <a:stretch>
            <a:fillRect/>
          </a:stretch>
        </p:blipFill>
        <p:spPr>
          <a:xfrm>
            <a:off x="9264353" y="182995"/>
            <a:ext cx="1270535" cy="1645920"/>
          </a:xfrm>
          <a:prstGeom prst="rect">
            <a:avLst/>
          </a:prstGeom>
          <a:ln>
            <a:solidFill>
              <a:schemeClr val="tx1"/>
            </a:solidFill>
          </a:ln>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A8F4AC09-2262-4232-9D06-AED7777E1A2E}"/>
              </a:ext>
            </a:extLst>
          </p:cNvPr>
          <p:cNvSpPr>
            <a:spLocks noGrp="1"/>
          </p:cNvSpPr>
          <p:nvPr>
            <p:ph type="sldNum" sz="quarter" idx="12"/>
          </p:nvPr>
        </p:nvSpPr>
        <p:spPr/>
        <p:txBody>
          <a:bodyPr/>
          <a:lstStyle/>
          <a:p>
            <a:fld id="{D73B18B3-006C-438B-85B5-D4E6A3FE44C0}" type="slidenum">
              <a:rPr lang="en-US" altLang="en-US" smtClean="0"/>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850"/>
            <a:ext cx="8229600" cy="851942"/>
          </a:xfrm>
        </p:spPr>
        <p:txBody>
          <a:bodyPr/>
          <a:lstStyle/>
          <a:p>
            <a:r>
              <a:rPr lang="en-US" dirty="0"/>
              <a:t>LESSONS LEARNED</a:t>
            </a:r>
          </a:p>
        </p:txBody>
      </p:sp>
      <p:sp>
        <p:nvSpPr>
          <p:cNvPr id="3" name="Content Placeholder 2"/>
          <p:cNvSpPr>
            <a:spLocks noGrp="1"/>
          </p:cNvSpPr>
          <p:nvPr>
            <p:ph idx="1"/>
          </p:nvPr>
        </p:nvSpPr>
        <p:spPr>
          <a:xfrm>
            <a:off x="911424" y="1628800"/>
            <a:ext cx="10801200" cy="4389437"/>
          </a:xfrm>
        </p:spPr>
        <p:txBody>
          <a:bodyPr/>
          <a:lstStyle/>
          <a:p>
            <a:pPr marL="514350" indent="-514350">
              <a:buFont typeface="+mj-lt"/>
              <a:buAutoNum type="arabicPeriod"/>
            </a:pPr>
            <a:r>
              <a:rPr lang="en-US" sz="2400" dirty="0"/>
              <a:t>“Hiding” is a natural, but </a:t>
            </a:r>
            <a:r>
              <a:rPr lang="en-US" sz="2400" i="1" dirty="0"/>
              <a:t>counter-productive</a:t>
            </a:r>
            <a:r>
              <a:rPr lang="en-US" sz="2400" dirty="0"/>
              <a:t> response to problems</a:t>
            </a:r>
          </a:p>
          <a:p>
            <a:pPr marL="514350" indent="-514350">
              <a:buFont typeface="+mj-lt"/>
              <a:buAutoNum type="arabicPeriod"/>
            </a:pPr>
            <a:r>
              <a:rPr lang="en-US" sz="2400" dirty="0"/>
              <a:t>Procrastinating does not help either</a:t>
            </a:r>
          </a:p>
          <a:p>
            <a:pPr marL="514350" indent="-514350">
              <a:buFont typeface="+mj-lt"/>
              <a:buAutoNum type="arabicPeriod"/>
            </a:pPr>
            <a:r>
              <a:rPr lang="en-US" sz="2400" dirty="0"/>
              <a:t>A project manager must know the status (budget, schedule) of his/her project </a:t>
            </a:r>
            <a:r>
              <a:rPr lang="en-US" sz="2400" i="1" dirty="0"/>
              <a:t>at all times</a:t>
            </a:r>
          </a:p>
          <a:p>
            <a:pPr marL="514350" indent="-514350">
              <a:buFont typeface="+mj-lt"/>
              <a:buAutoNum type="arabicPeriod"/>
            </a:pPr>
            <a:r>
              <a:rPr lang="en-US" sz="2400" dirty="0"/>
              <a:t>Re-creating the project record, after the fact, is time-consuming, painful, and difficult</a:t>
            </a:r>
          </a:p>
          <a:p>
            <a:pPr marL="514350" indent="-514350">
              <a:buFont typeface="+mj-lt"/>
              <a:buAutoNum type="arabicPeriod"/>
            </a:pPr>
            <a:r>
              <a:rPr lang="en-US" sz="2400" dirty="0"/>
              <a:t>Project management failures like this cost big money</a:t>
            </a:r>
          </a:p>
          <a:p>
            <a:pPr marL="514350" indent="-514350">
              <a:buFont typeface="+mj-lt"/>
              <a:buAutoNum type="arabicPeriod"/>
            </a:pPr>
            <a:r>
              <a:rPr lang="en-US" sz="2400" dirty="0"/>
              <a:t>Clients are people too, with bosses, just like us, and they deserve answers</a:t>
            </a:r>
          </a:p>
          <a:p>
            <a:pPr marL="514350" indent="-514350">
              <a:buFont typeface="+mj-lt"/>
              <a:buAutoNum type="arabicPeriod"/>
            </a:pPr>
            <a:r>
              <a:rPr lang="en-US" sz="2400" dirty="0"/>
              <a:t>A solid client relationship can help overcome disaster </a:t>
            </a:r>
          </a:p>
          <a:p>
            <a:pPr marL="514350" indent="-514350">
              <a:buFont typeface="+mj-lt"/>
              <a:buAutoNum type="arabicPeriod"/>
            </a:pPr>
            <a:r>
              <a:rPr lang="en-US" sz="2400" dirty="0"/>
              <a:t>If a project doesn’t go well, do a “</a:t>
            </a:r>
            <a:r>
              <a:rPr lang="en-US" sz="2400" i="1" dirty="0"/>
              <a:t>post mortem</a:t>
            </a:r>
            <a:r>
              <a:rPr lang="en-US" sz="2400" dirty="0"/>
              <a:t>”</a:t>
            </a:r>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p:txBody>
      </p:sp>
      <p:sp>
        <p:nvSpPr>
          <p:cNvPr id="4" name="Slide Number Placeholder 3">
            <a:extLst>
              <a:ext uri="{FF2B5EF4-FFF2-40B4-BE49-F238E27FC236}">
                <a16:creationId xmlns:a16="http://schemas.microsoft.com/office/drawing/2014/main" id="{0B97C32A-1105-4B16-AA4C-849973931583}"/>
              </a:ext>
            </a:extLst>
          </p:cNvPr>
          <p:cNvSpPr>
            <a:spLocks noGrp="1"/>
          </p:cNvSpPr>
          <p:nvPr>
            <p:ph type="sldNum" sz="quarter" idx="12"/>
          </p:nvPr>
        </p:nvSpPr>
        <p:spPr/>
        <p:txBody>
          <a:bodyPr/>
          <a:lstStyle/>
          <a:p>
            <a:fld id="{D73B18B3-006C-438B-85B5-D4E6A3FE44C0}" type="slidenum">
              <a:rPr lang="en-US" altLang="en-US" smtClean="0"/>
              <a:pPr/>
              <a:t>20</a:t>
            </a:fld>
            <a:endParaRPr lang="en-US" altLang="en-US"/>
          </a:p>
        </p:txBody>
      </p:sp>
    </p:spTree>
    <p:extLst>
      <p:ext uri="{BB962C8B-B14F-4D97-AF65-F5344CB8AC3E}">
        <p14:creationId xmlns:p14="http://schemas.microsoft.com/office/powerpoint/2010/main" val="324984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lumMod val="85000"/>
                  </a:schemeClr>
                </a:solidFill>
              </a:rPr>
              <a:t>FAILURE #2.</a:t>
            </a:r>
            <a:r>
              <a:rPr lang="en-US" dirty="0"/>
              <a:t> </a:t>
            </a:r>
            <a:r>
              <a:rPr lang="en-US" dirty="0">
                <a:solidFill>
                  <a:schemeClr val="tx1"/>
                </a:solidFill>
              </a:rPr>
              <a:t>SCHEDULE	</a:t>
            </a:r>
          </a:p>
        </p:txBody>
      </p:sp>
      <p:sp>
        <p:nvSpPr>
          <p:cNvPr id="5" name="Text Placeholder 4"/>
          <p:cNvSpPr>
            <a:spLocks noGrp="1"/>
          </p:cNvSpPr>
          <p:nvPr>
            <p:ph type="body" idx="1"/>
          </p:nvPr>
        </p:nvSpPr>
        <p:spPr/>
        <p:txBody>
          <a:bodyPr/>
          <a:lstStyle/>
          <a:p>
            <a:r>
              <a:rPr lang="en-US" dirty="0"/>
              <a:t>Client: 	    Private Homeowner</a:t>
            </a:r>
          </a:p>
          <a:p>
            <a:r>
              <a:rPr lang="en-US" dirty="0"/>
              <a:t>Year:         2000</a:t>
            </a:r>
          </a:p>
          <a:p>
            <a:r>
              <a:rPr lang="en-US" dirty="0"/>
              <a:t>Project:    Slope Stability Concern</a:t>
            </a:r>
          </a:p>
          <a:p>
            <a:r>
              <a:rPr lang="en-US" dirty="0"/>
              <a:t>Location: Waco, TX</a:t>
            </a:r>
          </a:p>
        </p:txBody>
      </p:sp>
      <p:sp>
        <p:nvSpPr>
          <p:cNvPr id="2" name="Slide Number Placeholder 1">
            <a:extLst>
              <a:ext uri="{FF2B5EF4-FFF2-40B4-BE49-F238E27FC236}">
                <a16:creationId xmlns:a16="http://schemas.microsoft.com/office/drawing/2014/main" id="{1C243D41-220E-4266-A3FA-117E65BA0F73}"/>
              </a:ext>
            </a:extLst>
          </p:cNvPr>
          <p:cNvSpPr>
            <a:spLocks noGrp="1"/>
          </p:cNvSpPr>
          <p:nvPr>
            <p:ph type="sldNum" sz="quarter" idx="12"/>
          </p:nvPr>
        </p:nvSpPr>
        <p:spPr/>
        <p:txBody>
          <a:bodyPr/>
          <a:lstStyle/>
          <a:p>
            <a:fld id="{7CDDF603-23B4-4AB5-B976-93A131118701}" type="slidenum">
              <a:rPr lang="en-US" altLang="en-US" smtClean="0"/>
              <a:pPr/>
              <a:t>21</a:t>
            </a:fld>
            <a:endParaRPr lang="en-US" altLang="en-US"/>
          </a:p>
        </p:txBody>
      </p:sp>
    </p:spTree>
    <p:extLst>
      <p:ext uri="{BB962C8B-B14F-4D97-AF65-F5344CB8AC3E}">
        <p14:creationId xmlns:p14="http://schemas.microsoft.com/office/powerpoint/2010/main" val="3609342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1988840"/>
            <a:ext cx="9144000" cy="4655214"/>
          </a:xfrm>
          <a:prstGeom prst="rect">
            <a:avLst/>
          </a:prstGeom>
        </p:spPr>
      </p:pic>
      <p:sp>
        <p:nvSpPr>
          <p:cNvPr id="5" name="Title 4"/>
          <p:cNvSpPr>
            <a:spLocks noGrp="1"/>
          </p:cNvSpPr>
          <p:nvPr>
            <p:ph type="title"/>
          </p:nvPr>
        </p:nvSpPr>
        <p:spPr>
          <a:xfrm>
            <a:off x="1878360" y="404664"/>
            <a:ext cx="8435280" cy="1143000"/>
          </a:xfrm>
        </p:spPr>
        <p:txBody>
          <a:bodyPr/>
          <a:lstStyle/>
          <a:p>
            <a:r>
              <a:rPr lang="en-US" dirty="0"/>
              <a:t>Private Residence, Lake Waco TX</a:t>
            </a:r>
          </a:p>
        </p:txBody>
      </p:sp>
      <p:sp>
        <p:nvSpPr>
          <p:cNvPr id="2" name="Slide Number Placeholder 1">
            <a:extLst>
              <a:ext uri="{FF2B5EF4-FFF2-40B4-BE49-F238E27FC236}">
                <a16:creationId xmlns:a16="http://schemas.microsoft.com/office/drawing/2014/main" id="{48451C13-E1B2-4907-81D0-4219A559789E}"/>
              </a:ext>
            </a:extLst>
          </p:cNvPr>
          <p:cNvSpPr>
            <a:spLocks noGrp="1"/>
          </p:cNvSpPr>
          <p:nvPr>
            <p:ph type="sldNum" sz="quarter" idx="12"/>
          </p:nvPr>
        </p:nvSpPr>
        <p:spPr/>
        <p:txBody>
          <a:bodyPr/>
          <a:lstStyle/>
          <a:p>
            <a:fld id="{E1324B82-0362-4AA5-A498-D0CF4BDDBCF5}" type="slidenum">
              <a:rPr lang="en-US" altLang="en-US" smtClean="0"/>
              <a:pPr/>
              <a:t>22</a:t>
            </a:fld>
            <a:endParaRPr lang="en-US" altLang="en-US"/>
          </a:p>
        </p:txBody>
      </p:sp>
    </p:spTree>
    <p:extLst>
      <p:ext uri="{BB962C8B-B14F-4D97-AF65-F5344CB8AC3E}">
        <p14:creationId xmlns:p14="http://schemas.microsoft.com/office/powerpoint/2010/main" val="1269837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1844824"/>
            <a:ext cx="9144000" cy="4650540"/>
          </a:xfrm>
          <a:prstGeom prst="rect">
            <a:avLst/>
          </a:prstGeom>
        </p:spPr>
      </p:pic>
      <p:sp>
        <p:nvSpPr>
          <p:cNvPr id="3" name="Title 4"/>
          <p:cNvSpPr txBox="1">
            <a:spLocks/>
          </p:cNvSpPr>
          <p:nvPr/>
        </p:nvSpPr>
        <p:spPr>
          <a:xfrm>
            <a:off x="1703512" y="908720"/>
            <a:ext cx="8682136" cy="1143000"/>
          </a:xfrm>
          <a:prstGeom prst="rect">
            <a:avLst/>
          </a:prstGeom>
        </p:spPr>
        <p:txBody>
          <a:bodyPr/>
          <a:lstStyle>
            <a:lvl1pPr marL="342900" indent="-342900" algn="l" defTabSz="-13873163" rtl="0" eaLnBrk="0" fontAlgn="base" hangingPunct="0">
              <a:spcBef>
                <a:spcPct val="0"/>
              </a:spcBef>
              <a:spcAft>
                <a:spcPct val="0"/>
              </a:spcAft>
              <a:defRPr sz="5000" kern="1200">
                <a:solidFill>
                  <a:schemeClr val="tx2"/>
                </a:solidFill>
                <a:latin typeface="+mj-lt"/>
                <a:ea typeface="+mj-ea"/>
                <a:cs typeface="+mj-cs"/>
              </a:defRPr>
            </a:lvl1pPr>
            <a:lvl2pPr marL="342900" indent="-342900" algn="l" defTabSz="-13873163" rtl="0" eaLnBrk="0" fontAlgn="base" hangingPunct="0">
              <a:spcBef>
                <a:spcPct val="0"/>
              </a:spcBef>
              <a:spcAft>
                <a:spcPct val="0"/>
              </a:spcAft>
              <a:defRPr sz="5000">
                <a:solidFill>
                  <a:schemeClr val="tx2"/>
                </a:solidFill>
                <a:latin typeface="Calibri" pitchFamily="34" charset="0"/>
              </a:defRPr>
            </a:lvl2pPr>
            <a:lvl3pPr marL="342900" indent="-342900" algn="l" defTabSz="-13873163" rtl="0" eaLnBrk="0" fontAlgn="base" hangingPunct="0">
              <a:spcBef>
                <a:spcPct val="0"/>
              </a:spcBef>
              <a:spcAft>
                <a:spcPct val="0"/>
              </a:spcAft>
              <a:defRPr sz="5000">
                <a:solidFill>
                  <a:schemeClr val="tx2"/>
                </a:solidFill>
                <a:latin typeface="Calibri" pitchFamily="34" charset="0"/>
              </a:defRPr>
            </a:lvl3pPr>
            <a:lvl4pPr marL="342900" indent="-342900" algn="l" defTabSz="-13873163" rtl="0" eaLnBrk="0" fontAlgn="base" hangingPunct="0">
              <a:spcBef>
                <a:spcPct val="0"/>
              </a:spcBef>
              <a:spcAft>
                <a:spcPct val="0"/>
              </a:spcAft>
              <a:defRPr sz="5000">
                <a:solidFill>
                  <a:schemeClr val="tx2"/>
                </a:solidFill>
                <a:latin typeface="Calibri" pitchFamily="34" charset="0"/>
              </a:defRPr>
            </a:lvl4pPr>
            <a:lvl5pPr marL="342900" indent="-342900" algn="l" defTabSz="-13873163" rtl="0" eaLnBrk="0" fontAlgn="base" hangingPunct="0">
              <a:spcBef>
                <a:spcPct val="0"/>
              </a:spcBef>
              <a:spcAft>
                <a:spcPct val="0"/>
              </a:spcAft>
              <a:defRPr sz="5000">
                <a:solidFill>
                  <a:schemeClr val="tx2"/>
                </a:solidFill>
                <a:latin typeface="Calibri" pitchFamily="34" charset="0"/>
              </a:defRPr>
            </a:lvl5pPr>
            <a:lvl6pPr marL="800100" indent="-342900" algn="l" defTabSz="-13873163" rtl="0" eaLnBrk="0" fontAlgn="base" hangingPunct="0">
              <a:spcBef>
                <a:spcPct val="0"/>
              </a:spcBef>
              <a:spcAft>
                <a:spcPct val="0"/>
              </a:spcAft>
              <a:defRPr sz="5000">
                <a:solidFill>
                  <a:schemeClr val="tx2"/>
                </a:solidFill>
                <a:latin typeface="Calibri" pitchFamily="34" charset="0"/>
              </a:defRPr>
            </a:lvl6pPr>
            <a:lvl7pPr marL="1257300" indent="-342900" algn="l" defTabSz="-13873163" rtl="0" eaLnBrk="0" fontAlgn="base" hangingPunct="0">
              <a:spcBef>
                <a:spcPct val="0"/>
              </a:spcBef>
              <a:spcAft>
                <a:spcPct val="0"/>
              </a:spcAft>
              <a:defRPr sz="5000">
                <a:solidFill>
                  <a:schemeClr val="tx2"/>
                </a:solidFill>
                <a:latin typeface="Calibri" pitchFamily="34" charset="0"/>
              </a:defRPr>
            </a:lvl7pPr>
            <a:lvl8pPr marL="1714500" indent="-342900" algn="l" defTabSz="-13873163" rtl="0" eaLnBrk="0" fontAlgn="base" hangingPunct="0">
              <a:spcBef>
                <a:spcPct val="0"/>
              </a:spcBef>
              <a:spcAft>
                <a:spcPct val="0"/>
              </a:spcAft>
              <a:defRPr sz="5000">
                <a:solidFill>
                  <a:schemeClr val="tx2"/>
                </a:solidFill>
                <a:latin typeface="Calibri" pitchFamily="34" charset="0"/>
              </a:defRPr>
            </a:lvl8pPr>
            <a:lvl9pPr marL="2171700" indent="-342900" algn="l" defTabSz="-13873163" rtl="0" eaLnBrk="0" fontAlgn="base" hangingPunct="0">
              <a:spcBef>
                <a:spcPct val="0"/>
              </a:spcBef>
              <a:spcAft>
                <a:spcPct val="0"/>
              </a:spcAft>
              <a:defRPr sz="5000">
                <a:solidFill>
                  <a:schemeClr val="tx2"/>
                </a:solidFill>
                <a:latin typeface="Calibri" pitchFamily="34" charset="0"/>
              </a:defRPr>
            </a:lvl9pPr>
          </a:lstStyle>
          <a:p>
            <a:r>
              <a:rPr lang="en-US" dirty="0"/>
              <a:t>Private Residence, Lake Waco TX</a:t>
            </a:r>
          </a:p>
        </p:txBody>
      </p:sp>
      <p:sp>
        <p:nvSpPr>
          <p:cNvPr id="4" name="Slide Number Placeholder 3">
            <a:extLst>
              <a:ext uri="{FF2B5EF4-FFF2-40B4-BE49-F238E27FC236}">
                <a16:creationId xmlns:a16="http://schemas.microsoft.com/office/drawing/2014/main" id="{F24BD84D-7E18-4169-BE1B-CF68BBFFC3EA}"/>
              </a:ext>
            </a:extLst>
          </p:cNvPr>
          <p:cNvSpPr>
            <a:spLocks noGrp="1"/>
          </p:cNvSpPr>
          <p:nvPr>
            <p:ph type="sldNum" sz="quarter" idx="12"/>
          </p:nvPr>
        </p:nvSpPr>
        <p:spPr/>
        <p:txBody>
          <a:bodyPr/>
          <a:lstStyle/>
          <a:p>
            <a:fld id="{A7D8CB15-DA5E-4ABB-AB8E-4F97E7CC0DA0}" type="slidenum">
              <a:rPr lang="en-US" altLang="en-US" smtClean="0"/>
              <a:pPr/>
              <a:t>23</a:t>
            </a:fld>
            <a:endParaRPr lang="en-US" altLang="en-US"/>
          </a:p>
        </p:txBody>
      </p:sp>
    </p:spTree>
    <p:extLst>
      <p:ext uri="{BB962C8B-B14F-4D97-AF65-F5344CB8AC3E}">
        <p14:creationId xmlns:p14="http://schemas.microsoft.com/office/powerpoint/2010/main" val="4238913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lope stability lake wa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24744"/>
            <a:ext cx="9144000" cy="53059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F57D82-7D31-4ED5-9AC9-6262B0488F1D}"/>
              </a:ext>
            </a:extLst>
          </p:cNvPr>
          <p:cNvSpPr txBox="1"/>
          <p:nvPr/>
        </p:nvSpPr>
        <p:spPr>
          <a:xfrm>
            <a:off x="1524000" y="620688"/>
            <a:ext cx="4733988" cy="461665"/>
          </a:xfrm>
          <a:prstGeom prst="rect">
            <a:avLst/>
          </a:prstGeom>
          <a:solidFill>
            <a:schemeClr val="bg1"/>
          </a:solidFill>
        </p:spPr>
        <p:txBody>
          <a:bodyPr wrap="none" rtlCol="0">
            <a:spAutoFit/>
          </a:bodyPr>
          <a:lstStyle/>
          <a:p>
            <a:r>
              <a:rPr lang="en-US" sz="2400" dirty="0"/>
              <a:t>SCENIC LAKE SHORE DRIVE…</a:t>
            </a:r>
          </a:p>
        </p:txBody>
      </p:sp>
      <p:sp>
        <p:nvSpPr>
          <p:cNvPr id="3" name="Slide Number Placeholder 2">
            <a:extLst>
              <a:ext uri="{FF2B5EF4-FFF2-40B4-BE49-F238E27FC236}">
                <a16:creationId xmlns:a16="http://schemas.microsoft.com/office/drawing/2014/main" id="{D89D1F0B-91E8-4465-BFAE-5A868B5E3731}"/>
              </a:ext>
            </a:extLst>
          </p:cNvPr>
          <p:cNvSpPr>
            <a:spLocks noGrp="1"/>
          </p:cNvSpPr>
          <p:nvPr>
            <p:ph type="sldNum" sz="quarter" idx="12"/>
          </p:nvPr>
        </p:nvSpPr>
        <p:spPr/>
        <p:txBody>
          <a:bodyPr/>
          <a:lstStyle/>
          <a:p>
            <a:fld id="{A7D8CB15-DA5E-4ABB-AB8E-4F97E7CC0DA0}" type="slidenum">
              <a:rPr lang="en-US" altLang="en-US" smtClean="0"/>
              <a:pPr/>
              <a:t>24</a:t>
            </a:fld>
            <a:endParaRPr lang="en-US" altLang="en-US"/>
          </a:p>
        </p:txBody>
      </p:sp>
    </p:spTree>
    <p:extLst>
      <p:ext uri="{BB962C8B-B14F-4D97-AF65-F5344CB8AC3E}">
        <p14:creationId xmlns:p14="http://schemas.microsoft.com/office/powerpoint/2010/main" val="69334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PROJECT INFO</a:t>
            </a:r>
          </a:p>
        </p:txBody>
      </p:sp>
      <p:sp>
        <p:nvSpPr>
          <p:cNvPr id="3" name="Content Placeholder 2"/>
          <p:cNvSpPr>
            <a:spLocks noGrp="1"/>
          </p:cNvSpPr>
          <p:nvPr>
            <p:ph idx="1"/>
          </p:nvPr>
        </p:nvSpPr>
        <p:spPr/>
        <p:txBody>
          <a:bodyPr/>
          <a:lstStyle/>
          <a:p>
            <a:r>
              <a:rPr lang="en-US" dirty="0"/>
              <a:t>Project:  POTENTIAL SLOPE FAILURE</a:t>
            </a:r>
          </a:p>
          <a:p>
            <a:r>
              <a:rPr lang="en-US" dirty="0"/>
              <a:t>PROJECT DURATION: 60 DAYS</a:t>
            </a:r>
          </a:p>
          <a:p>
            <a:r>
              <a:rPr lang="en-US" dirty="0"/>
              <a:t>CONTRACT: $15,000</a:t>
            </a:r>
          </a:p>
          <a:p>
            <a:pPr marL="0" indent="0">
              <a:buNone/>
            </a:pPr>
            <a:r>
              <a:rPr lang="en-US" dirty="0"/>
              <a:t>+++++++</a:t>
            </a:r>
          </a:p>
          <a:p>
            <a:pPr marL="0" indent="0">
              <a:buNone/>
            </a:pPr>
            <a:r>
              <a:rPr lang="en-US" u="sng" dirty="0"/>
              <a:t>AS PERFORMED</a:t>
            </a:r>
            <a:r>
              <a:rPr lang="en-US" dirty="0"/>
              <a:t>:</a:t>
            </a:r>
          </a:p>
          <a:p>
            <a:pPr>
              <a:buFont typeface="Arial" panose="020B0604020202020204" pitchFamily="34" charset="0"/>
              <a:buChar char="•"/>
            </a:pPr>
            <a:r>
              <a:rPr lang="en-US" dirty="0"/>
              <a:t>270 DAYS</a:t>
            </a:r>
          </a:p>
          <a:p>
            <a:pPr>
              <a:buFont typeface="Arial" panose="020B0604020202020204" pitchFamily="34" charset="0"/>
              <a:buChar char="•"/>
            </a:pPr>
            <a:r>
              <a:rPr lang="en-US" dirty="0"/>
              <a:t>CONTRACT: $15,000</a:t>
            </a:r>
          </a:p>
        </p:txBody>
      </p:sp>
      <p:sp>
        <p:nvSpPr>
          <p:cNvPr id="4" name="Slide Number Placeholder 3">
            <a:extLst>
              <a:ext uri="{FF2B5EF4-FFF2-40B4-BE49-F238E27FC236}">
                <a16:creationId xmlns:a16="http://schemas.microsoft.com/office/drawing/2014/main" id="{02DC3AB5-10E1-49A2-A3FD-7BF9B80DE1BD}"/>
              </a:ext>
            </a:extLst>
          </p:cNvPr>
          <p:cNvSpPr>
            <a:spLocks noGrp="1"/>
          </p:cNvSpPr>
          <p:nvPr>
            <p:ph type="sldNum" sz="quarter" idx="12"/>
          </p:nvPr>
        </p:nvSpPr>
        <p:spPr/>
        <p:txBody>
          <a:bodyPr/>
          <a:lstStyle/>
          <a:p>
            <a:fld id="{D73B18B3-006C-438B-85B5-D4E6A3FE44C0}" type="slidenum">
              <a:rPr lang="en-US" altLang="en-US" smtClean="0"/>
              <a:pPr/>
              <a:t>25</a:t>
            </a:fld>
            <a:endParaRPr lang="en-US" altLang="en-US"/>
          </a:p>
        </p:txBody>
      </p:sp>
    </p:spTree>
    <p:extLst>
      <p:ext uri="{BB962C8B-B14F-4D97-AF65-F5344CB8AC3E}">
        <p14:creationId xmlns:p14="http://schemas.microsoft.com/office/powerpoint/2010/main" val="2810740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FC64E2-6BEF-4AF3-AF52-F94AB2515BC6}"/>
              </a:ext>
            </a:extLst>
          </p:cNvPr>
          <p:cNvPicPr>
            <a:picLocks noChangeAspect="1"/>
          </p:cNvPicPr>
          <p:nvPr/>
        </p:nvPicPr>
        <p:blipFill>
          <a:blip r:embed="rId2"/>
          <a:stretch>
            <a:fillRect/>
          </a:stretch>
        </p:blipFill>
        <p:spPr>
          <a:xfrm>
            <a:off x="1524000" y="1340768"/>
            <a:ext cx="9144000" cy="4849145"/>
          </a:xfrm>
          <a:prstGeom prst="rect">
            <a:avLst/>
          </a:prstGeom>
        </p:spPr>
      </p:pic>
      <p:sp>
        <p:nvSpPr>
          <p:cNvPr id="3" name="TextBox 2">
            <a:extLst>
              <a:ext uri="{FF2B5EF4-FFF2-40B4-BE49-F238E27FC236}">
                <a16:creationId xmlns:a16="http://schemas.microsoft.com/office/drawing/2014/main" id="{417C8239-34E6-42D8-82AC-13F7EF167441}"/>
              </a:ext>
            </a:extLst>
          </p:cNvPr>
          <p:cNvSpPr txBox="1"/>
          <p:nvPr/>
        </p:nvSpPr>
        <p:spPr>
          <a:xfrm>
            <a:off x="1487488" y="404664"/>
            <a:ext cx="7716087" cy="830997"/>
          </a:xfrm>
          <a:prstGeom prst="rect">
            <a:avLst/>
          </a:prstGeom>
          <a:solidFill>
            <a:schemeClr val="bg1"/>
          </a:solidFill>
        </p:spPr>
        <p:txBody>
          <a:bodyPr wrap="none" rtlCol="0">
            <a:spAutoFit/>
          </a:bodyPr>
          <a:lstStyle/>
          <a:p>
            <a:r>
              <a:rPr lang="en-US" sz="2400" i="1" dirty="0"/>
              <a:t>VERY SCENIC</a:t>
            </a:r>
          </a:p>
          <a:p>
            <a:r>
              <a:rPr lang="en-US" sz="2400" dirty="0"/>
              <a:t>HOUSE ON A POINT… SLOPES ON THREE SIDES…</a:t>
            </a:r>
          </a:p>
        </p:txBody>
      </p:sp>
      <p:sp>
        <p:nvSpPr>
          <p:cNvPr id="2" name="TextBox 1">
            <a:extLst>
              <a:ext uri="{FF2B5EF4-FFF2-40B4-BE49-F238E27FC236}">
                <a16:creationId xmlns:a16="http://schemas.microsoft.com/office/drawing/2014/main" id="{B4B56591-2AC9-4F4D-96BE-BBB7650763B8}"/>
              </a:ext>
            </a:extLst>
          </p:cNvPr>
          <p:cNvSpPr txBox="1"/>
          <p:nvPr/>
        </p:nvSpPr>
        <p:spPr>
          <a:xfrm>
            <a:off x="5721538" y="2060848"/>
            <a:ext cx="748923" cy="369332"/>
          </a:xfrm>
          <a:prstGeom prst="rect">
            <a:avLst/>
          </a:prstGeom>
          <a:noFill/>
        </p:spPr>
        <p:txBody>
          <a:bodyPr wrap="none" rtlCol="0">
            <a:spAutoFit/>
          </a:bodyPr>
          <a:lstStyle/>
          <a:p>
            <a:r>
              <a:rPr lang="en-US" dirty="0">
                <a:solidFill>
                  <a:schemeClr val="bg1"/>
                </a:solidFill>
              </a:rPr>
              <a:t>North</a:t>
            </a:r>
          </a:p>
        </p:txBody>
      </p:sp>
      <p:sp>
        <p:nvSpPr>
          <p:cNvPr id="5" name="TextBox 4">
            <a:extLst>
              <a:ext uri="{FF2B5EF4-FFF2-40B4-BE49-F238E27FC236}">
                <a16:creationId xmlns:a16="http://schemas.microsoft.com/office/drawing/2014/main" id="{4A7DD4CE-B0EF-4181-BC6A-3DC0659B5340}"/>
              </a:ext>
            </a:extLst>
          </p:cNvPr>
          <p:cNvSpPr txBox="1"/>
          <p:nvPr/>
        </p:nvSpPr>
        <p:spPr>
          <a:xfrm>
            <a:off x="5690399" y="4427821"/>
            <a:ext cx="787395" cy="369332"/>
          </a:xfrm>
          <a:prstGeom prst="rect">
            <a:avLst/>
          </a:prstGeom>
          <a:noFill/>
        </p:spPr>
        <p:txBody>
          <a:bodyPr wrap="none" rtlCol="0">
            <a:spAutoFit/>
          </a:bodyPr>
          <a:lstStyle/>
          <a:p>
            <a:r>
              <a:rPr lang="en-US" dirty="0">
                <a:solidFill>
                  <a:schemeClr val="bg1"/>
                </a:solidFill>
              </a:rPr>
              <a:t>South</a:t>
            </a:r>
          </a:p>
        </p:txBody>
      </p:sp>
      <p:sp>
        <p:nvSpPr>
          <p:cNvPr id="6" name="TextBox 5">
            <a:extLst>
              <a:ext uri="{FF2B5EF4-FFF2-40B4-BE49-F238E27FC236}">
                <a16:creationId xmlns:a16="http://schemas.microsoft.com/office/drawing/2014/main" id="{0E0F97D5-D8CE-4543-A626-21F56DB2BDC3}"/>
              </a:ext>
            </a:extLst>
          </p:cNvPr>
          <p:cNvSpPr txBox="1"/>
          <p:nvPr/>
        </p:nvSpPr>
        <p:spPr>
          <a:xfrm>
            <a:off x="2999656" y="3396008"/>
            <a:ext cx="706284" cy="369332"/>
          </a:xfrm>
          <a:prstGeom prst="rect">
            <a:avLst/>
          </a:prstGeom>
          <a:noFill/>
        </p:spPr>
        <p:txBody>
          <a:bodyPr wrap="none" rtlCol="0">
            <a:spAutoFit/>
          </a:bodyPr>
          <a:lstStyle/>
          <a:p>
            <a:r>
              <a:rPr lang="en-US" dirty="0">
                <a:solidFill>
                  <a:schemeClr val="bg1"/>
                </a:solidFill>
              </a:rPr>
              <a:t>West</a:t>
            </a:r>
          </a:p>
        </p:txBody>
      </p:sp>
      <p:sp>
        <p:nvSpPr>
          <p:cNvPr id="7" name="Slide Number Placeholder 6">
            <a:extLst>
              <a:ext uri="{FF2B5EF4-FFF2-40B4-BE49-F238E27FC236}">
                <a16:creationId xmlns:a16="http://schemas.microsoft.com/office/drawing/2014/main" id="{5A76DCC6-83BE-4F9E-B923-C6341A0BEDD7}"/>
              </a:ext>
            </a:extLst>
          </p:cNvPr>
          <p:cNvSpPr>
            <a:spLocks noGrp="1"/>
          </p:cNvSpPr>
          <p:nvPr>
            <p:ph type="sldNum" sz="quarter" idx="12"/>
          </p:nvPr>
        </p:nvSpPr>
        <p:spPr/>
        <p:txBody>
          <a:bodyPr/>
          <a:lstStyle/>
          <a:p>
            <a:fld id="{A7D8CB15-DA5E-4ABB-AB8E-4F97E7CC0DA0}" type="slidenum">
              <a:rPr lang="en-US" altLang="en-US" smtClean="0"/>
              <a:pPr/>
              <a:t>26</a:t>
            </a:fld>
            <a:endParaRPr lang="en-US" altLang="en-US"/>
          </a:p>
        </p:txBody>
      </p:sp>
    </p:spTree>
    <p:extLst>
      <p:ext uri="{BB962C8B-B14F-4D97-AF65-F5344CB8AC3E}">
        <p14:creationId xmlns:p14="http://schemas.microsoft.com/office/powerpoint/2010/main" val="3712456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0E7ECD-FA39-4400-B77A-E176CA4380CA}"/>
              </a:ext>
            </a:extLst>
          </p:cNvPr>
          <p:cNvPicPr>
            <a:picLocks noChangeAspect="1"/>
          </p:cNvPicPr>
          <p:nvPr/>
        </p:nvPicPr>
        <p:blipFill>
          <a:blip r:embed="rId2"/>
          <a:stretch>
            <a:fillRect/>
          </a:stretch>
        </p:blipFill>
        <p:spPr>
          <a:xfrm>
            <a:off x="1506696" y="1484784"/>
            <a:ext cx="9144000" cy="4843675"/>
          </a:xfrm>
          <a:prstGeom prst="rect">
            <a:avLst/>
          </a:prstGeom>
        </p:spPr>
      </p:pic>
      <p:sp>
        <p:nvSpPr>
          <p:cNvPr id="4" name="TextBox 3">
            <a:extLst>
              <a:ext uri="{FF2B5EF4-FFF2-40B4-BE49-F238E27FC236}">
                <a16:creationId xmlns:a16="http://schemas.microsoft.com/office/drawing/2014/main" id="{FA675E65-8C19-4A4D-8709-25EAFF06BBF8}"/>
              </a:ext>
            </a:extLst>
          </p:cNvPr>
          <p:cNvSpPr txBox="1"/>
          <p:nvPr/>
        </p:nvSpPr>
        <p:spPr>
          <a:xfrm>
            <a:off x="1506696" y="836712"/>
            <a:ext cx="8055154" cy="461665"/>
          </a:xfrm>
          <a:prstGeom prst="rect">
            <a:avLst/>
          </a:prstGeom>
          <a:solidFill>
            <a:schemeClr val="bg1"/>
          </a:solidFill>
        </p:spPr>
        <p:txBody>
          <a:bodyPr wrap="none" rtlCol="0">
            <a:spAutoFit/>
          </a:bodyPr>
          <a:lstStyle/>
          <a:p>
            <a:r>
              <a:rPr lang="en-US" sz="2400" u="sng" dirty="0"/>
              <a:t>INCIPIENT</a:t>
            </a:r>
            <a:r>
              <a:rPr lang="en-US" sz="2400" dirty="0"/>
              <a:t> SLOPE FAILURE… SOUTH AND NORTH…</a:t>
            </a:r>
          </a:p>
        </p:txBody>
      </p:sp>
      <p:sp>
        <p:nvSpPr>
          <p:cNvPr id="5" name="TextBox 4">
            <a:extLst>
              <a:ext uri="{FF2B5EF4-FFF2-40B4-BE49-F238E27FC236}">
                <a16:creationId xmlns:a16="http://schemas.microsoft.com/office/drawing/2014/main" id="{A5BC6841-0559-4F1C-8B5A-13D6FBDFF1DD}"/>
              </a:ext>
            </a:extLst>
          </p:cNvPr>
          <p:cNvSpPr txBox="1"/>
          <p:nvPr/>
        </p:nvSpPr>
        <p:spPr>
          <a:xfrm>
            <a:off x="4385205" y="3429000"/>
            <a:ext cx="748923" cy="369332"/>
          </a:xfrm>
          <a:prstGeom prst="rect">
            <a:avLst/>
          </a:prstGeom>
          <a:noFill/>
        </p:spPr>
        <p:txBody>
          <a:bodyPr wrap="none" rtlCol="0">
            <a:spAutoFit/>
          </a:bodyPr>
          <a:lstStyle/>
          <a:p>
            <a:r>
              <a:rPr lang="en-US" dirty="0">
                <a:solidFill>
                  <a:schemeClr val="bg1"/>
                </a:solidFill>
              </a:rPr>
              <a:t>North</a:t>
            </a:r>
          </a:p>
        </p:txBody>
      </p:sp>
      <p:sp>
        <p:nvSpPr>
          <p:cNvPr id="6" name="TextBox 5">
            <a:extLst>
              <a:ext uri="{FF2B5EF4-FFF2-40B4-BE49-F238E27FC236}">
                <a16:creationId xmlns:a16="http://schemas.microsoft.com/office/drawing/2014/main" id="{A75F2D04-7A13-46B6-8741-4892FE757851}"/>
              </a:ext>
            </a:extLst>
          </p:cNvPr>
          <p:cNvSpPr txBox="1"/>
          <p:nvPr/>
        </p:nvSpPr>
        <p:spPr>
          <a:xfrm>
            <a:off x="7320136" y="3450702"/>
            <a:ext cx="787395" cy="369332"/>
          </a:xfrm>
          <a:prstGeom prst="rect">
            <a:avLst/>
          </a:prstGeom>
          <a:noFill/>
        </p:spPr>
        <p:txBody>
          <a:bodyPr wrap="none" rtlCol="0">
            <a:spAutoFit/>
          </a:bodyPr>
          <a:lstStyle/>
          <a:p>
            <a:r>
              <a:rPr lang="en-US" dirty="0">
                <a:solidFill>
                  <a:schemeClr val="bg1"/>
                </a:solidFill>
              </a:rPr>
              <a:t>South</a:t>
            </a:r>
          </a:p>
        </p:txBody>
      </p:sp>
      <p:sp>
        <p:nvSpPr>
          <p:cNvPr id="7" name="TextBox 6">
            <a:extLst>
              <a:ext uri="{FF2B5EF4-FFF2-40B4-BE49-F238E27FC236}">
                <a16:creationId xmlns:a16="http://schemas.microsoft.com/office/drawing/2014/main" id="{E6CCB6AD-BE0F-4AAF-9E6B-5F4B8505FB52}"/>
              </a:ext>
            </a:extLst>
          </p:cNvPr>
          <p:cNvSpPr txBox="1"/>
          <p:nvPr/>
        </p:nvSpPr>
        <p:spPr>
          <a:xfrm>
            <a:off x="5742858" y="5517232"/>
            <a:ext cx="706284" cy="369332"/>
          </a:xfrm>
          <a:prstGeom prst="rect">
            <a:avLst/>
          </a:prstGeom>
          <a:noFill/>
        </p:spPr>
        <p:txBody>
          <a:bodyPr wrap="none" rtlCol="0">
            <a:spAutoFit/>
          </a:bodyPr>
          <a:lstStyle/>
          <a:p>
            <a:r>
              <a:rPr lang="en-US" dirty="0">
                <a:solidFill>
                  <a:schemeClr val="bg1"/>
                </a:solidFill>
              </a:rPr>
              <a:t>West</a:t>
            </a:r>
          </a:p>
        </p:txBody>
      </p:sp>
      <p:sp>
        <p:nvSpPr>
          <p:cNvPr id="2" name="Arrow: Down 1">
            <a:extLst>
              <a:ext uri="{FF2B5EF4-FFF2-40B4-BE49-F238E27FC236}">
                <a16:creationId xmlns:a16="http://schemas.microsoft.com/office/drawing/2014/main" id="{3F3E82C2-A1D3-4243-90DB-7F6496618B6B}"/>
              </a:ext>
            </a:extLst>
          </p:cNvPr>
          <p:cNvSpPr/>
          <p:nvPr/>
        </p:nvSpPr>
        <p:spPr>
          <a:xfrm rot="5193814">
            <a:off x="4427591" y="3630575"/>
            <a:ext cx="295558" cy="1263774"/>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DCBD8FDF-C99D-45AE-B2B1-084CCE8DAA7B}"/>
              </a:ext>
            </a:extLst>
          </p:cNvPr>
          <p:cNvSpPr/>
          <p:nvPr/>
        </p:nvSpPr>
        <p:spPr>
          <a:xfrm rot="16486913">
            <a:off x="7508446" y="3274733"/>
            <a:ext cx="295558" cy="1263774"/>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0880CA75-7EF0-43FE-946C-324814F19F85}"/>
              </a:ext>
            </a:extLst>
          </p:cNvPr>
          <p:cNvSpPr>
            <a:spLocks noGrp="1"/>
          </p:cNvSpPr>
          <p:nvPr>
            <p:ph type="sldNum" sz="quarter" idx="12"/>
          </p:nvPr>
        </p:nvSpPr>
        <p:spPr/>
        <p:txBody>
          <a:bodyPr/>
          <a:lstStyle/>
          <a:p>
            <a:fld id="{A7D8CB15-DA5E-4ABB-AB8E-4F97E7CC0DA0}" type="slidenum">
              <a:rPr lang="en-US" altLang="en-US" smtClean="0"/>
              <a:pPr/>
              <a:t>27</a:t>
            </a:fld>
            <a:endParaRPr lang="en-US" altLang="en-US"/>
          </a:p>
        </p:txBody>
      </p:sp>
    </p:spTree>
    <p:extLst>
      <p:ext uri="{BB962C8B-B14F-4D97-AF65-F5344CB8AC3E}">
        <p14:creationId xmlns:p14="http://schemas.microsoft.com/office/powerpoint/2010/main" val="310022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slope stability rotational fail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412777"/>
            <a:ext cx="7315200" cy="4789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DA870D-D611-4EC8-BE0E-08C0498CAEA6}"/>
              </a:ext>
            </a:extLst>
          </p:cNvPr>
          <p:cNvSpPr txBox="1"/>
          <p:nvPr/>
        </p:nvSpPr>
        <p:spPr>
          <a:xfrm>
            <a:off x="7104112" y="3645024"/>
            <a:ext cx="2463238" cy="923330"/>
          </a:xfrm>
          <a:prstGeom prst="rect">
            <a:avLst/>
          </a:prstGeom>
          <a:noFill/>
        </p:spPr>
        <p:txBody>
          <a:bodyPr wrap="none" rtlCol="0">
            <a:spAutoFit/>
          </a:bodyPr>
          <a:lstStyle/>
          <a:p>
            <a:r>
              <a:rPr lang="en-US" dirty="0"/>
              <a:t>SLIP SURFACE</a:t>
            </a:r>
          </a:p>
          <a:p>
            <a:r>
              <a:rPr lang="en-US" dirty="0"/>
              <a:t>INADEQUATE </a:t>
            </a:r>
          </a:p>
          <a:p>
            <a:r>
              <a:rPr lang="en-US" dirty="0"/>
              <a:t>FACTOR OF SAFTEY</a:t>
            </a:r>
          </a:p>
        </p:txBody>
      </p:sp>
      <p:sp>
        <p:nvSpPr>
          <p:cNvPr id="8" name="TextBox 7">
            <a:extLst>
              <a:ext uri="{FF2B5EF4-FFF2-40B4-BE49-F238E27FC236}">
                <a16:creationId xmlns:a16="http://schemas.microsoft.com/office/drawing/2014/main" id="{FBF2D309-CE16-4E25-868C-D1D64F0F355E}"/>
              </a:ext>
            </a:extLst>
          </p:cNvPr>
          <p:cNvSpPr txBox="1"/>
          <p:nvPr/>
        </p:nvSpPr>
        <p:spPr>
          <a:xfrm>
            <a:off x="1659096" y="989112"/>
            <a:ext cx="2578591" cy="461665"/>
          </a:xfrm>
          <a:prstGeom prst="rect">
            <a:avLst/>
          </a:prstGeom>
          <a:solidFill>
            <a:schemeClr val="bg1"/>
          </a:solidFill>
        </p:spPr>
        <p:txBody>
          <a:bodyPr wrap="none" rtlCol="0">
            <a:spAutoFit/>
          </a:bodyPr>
          <a:lstStyle/>
          <a:p>
            <a:r>
              <a:rPr lang="en-US" sz="2400" dirty="0"/>
              <a:t>SLOPE FAILURE</a:t>
            </a:r>
          </a:p>
        </p:txBody>
      </p:sp>
      <p:sp>
        <p:nvSpPr>
          <p:cNvPr id="6" name="Slide Number Placeholder 5">
            <a:extLst>
              <a:ext uri="{FF2B5EF4-FFF2-40B4-BE49-F238E27FC236}">
                <a16:creationId xmlns:a16="http://schemas.microsoft.com/office/drawing/2014/main" id="{D4E50D8D-42FF-4E6E-866E-DAD805BD0BA1}"/>
              </a:ext>
            </a:extLst>
          </p:cNvPr>
          <p:cNvSpPr>
            <a:spLocks noGrp="1"/>
          </p:cNvSpPr>
          <p:nvPr>
            <p:ph type="sldNum" sz="quarter" idx="12"/>
          </p:nvPr>
        </p:nvSpPr>
        <p:spPr/>
        <p:txBody>
          <a:bodyPr/>
          <a:lstStyle/>
          <a:p>
            <a:fld id="{A7D8CB15-DA5E-4ABB-AB8E-4F97E7CC0DA0}" type="slidenum">
              <a:rPr lang="en-US" altLang="en-US" smtClean="0"/>
              <a:pPr/>
              <a:t>28</a:t>
            </a:fld>
            <a:endParaRPr lang="en-US" altLang="en-US"/>
          </a:p>
        </p:txBody>
      </p:sp>
    </p:spTree>
    <p:extLst>
      <p:ext uri="{BB962C8B-B14F-4D97-AF65-F5344CB8AC3E}">
        <p14:creationId xmlns:p14="http://schemas.microsoft.com/office/powerpoint/2010/main" val="3274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85BCEB-05EF-4210-952D-7050E3E31F80}"/>
              </a:ext>
            </a:extLst>
          </p:cNvPr>
          <p:cNvPicPr>
            <a:picLocks noChangeAspect="1"/>
          </p:cNvPicPr>
          <p:nvPr/>
        </p:nvPicPr>
        <p:blipFill>
          <a:blip r:embed="rId2"/>
          <a:stretch>
            <a:fillRect/>
          </a:stretch>
        </p:blipFill>
        <p:spPr>
          <a:xfrm>
            <a:off x="1524000" y="1340768"/>
            <a:ext cx="9144000" cy="4856520"/>
          </a:xfrm>
          <a:prstGeom prst="rect">
            <a:avLst/>
          </a:prstGeom>
        </p:spPr>
      </p:pic>
      <p:sp>
        <p:nvSpPr>
          <p:cNvPr id="3" name="Oval 2">
            <a:extLst>
              <a:ext uri="{FF2B5EF4-FFF2-40B4-BE49-F238E27FC236}">
                <a16:creationId xmlns:a16="http://schemas.microsoft.com/office/drawing/2014/main" id="{BF8CDB0E-B62B-48C1-B4A7-393F0D47D489}"/>
              </a:ext>
            </a:extLst>
          </p:cNvPr>
          <p:cNvSpPr/>
          <p:nvPr/>
        </p:nvSpPr>
        <p:spPr>
          <a:xfrm>
            <a:off x="9120336" y="2492896"/>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99C4A31-9188-4AE7-985F-0B70E7F06839}"/>
              </a:ext>
            </a:extLst>
          </p:cNvPr>
          <p:cNvSpPr/>
          <p:nvPr/>
        </p:nvSpPr>
        <p:spPr>
          <a:xfrm>
            <a:off x="8760296" y="2924944"/>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782D5DC-43C6-4CCA-A273-DDDAE18BD88B}"/>
              </a:ext>
            </a:extLst>
          </p:cNvPr>
          <p:cNvSpPr/>
          <p:nvPr/>
        </p:nvSpPr>
        <p:spPr>
          <a:xfrm>
            <a:off x="8400256" y="3337560"/>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72F34F3-ECD5-4E55-B834-6A507B05B228}"/>
              </a:ext>
            </a:extLst>
          </p:cNvPr>
          <p:cNvSpPr/>
          <p:nvPr/>
        </p:nvSpPr>
        <p:spPr>
          <a:xfrm>
            <a:off x="7968208" y="3677588"/>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9320AC6-7969-46C2-8EC1-3243845E6EF5}"/>
              </a:ext>
            </a:extLst>
          </p:cNvPr>
          <p:cNvSpPr/>
          <p:nvPr/>
        </p:nvSpPr>
        <p:spPr>
          <a:xfrm>
            <a:off x="7464152" y="4005064"/>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F1891C6-24F5-45AF-969E-319D097BCD01}"/>
              </a:ext>
            </a:extLst>
          </p:cNvPr>
          <p:cNvSpPr/>
          <p:nvPr/>
        </p:nvSpPr>
        <p:spPr>
          <a:xfrm>
            <a:off x="7032104" y="4293096"/>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A29EE8E-4672-4301-9227-576B6DB1E542}"/>
              </a:ext>
            </a:extLst>
          </p:cNvPr>
          <p:cNvSpPr/>
          <p:nvPr/>
        </p:nvSpPr>
        <p:spPr>
          <a:xfrm>
            <a:off x="6600056" y="4581128"/>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E73439E-5214-4C43-AA6C-94C117B01798}"/>
              </a:ext>
            </a:extLst>
          </p:cNvPr>
          <p:cNvSpPr/>
          <p:nvPr/>
        </p:nvSpPr>
        <p:spPr>
          <a:xfrm>
            <a:off x="6072360" y="4787336"/>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CE3E15-A7E2-4FB3-B8C6-AE831660C71F}"/>
              </a:ext>
            </a:extLst>
          </p:cNvPr>
          <p:cNvSpPr/>
          <p:nvPr/>
        </p:nvSpPr>
        <p:spPr>
          <a:xfrm>
            <a:off x="5375920" y="4970216"/>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C39BCD8-507E-4273-8A31-B8CB0DCE60BE}"/>
              </a:ext>
            </a:extLst>
          </p:cNvPr>
          <p:cNvSpPr/>
          <p:nvPr/>
        </p:nvSpPr>
        <p:spPr>
          <a:xfrm>
            <a:off x="4862360" y="5143272"/>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A7839F4-1A9F-4B54-BA2A-CEDB5CC757B6}"/>
              </a:ext>
            </a:extLst>
          </p:cNvPr>
          <p:cNvSpPr/>
          <p:nvPr/>
        </p:nvSpPr>
        <p:spPr>
          <a:xfrm>
            <a:off x="4130736" y="5143272"/>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3ADE1E2-2260-4F34-A661-52BE0F173C79}"/>
              </a:ext>
            </a:extLst>
          </p:cNvPr>
          <p:cNvSpPr/>
          <p:nvPr/>
        </p:nvSpPr>
        <p:spPr>
          <a:xfrm>
            <a:off x="3434296" y="4960392"/>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6907BBB-AD0D-4A65-9075-32F6CEEA7024}"/>
              </a:ext>
            </a:extLst>
          </p:cNvPr>
          <p:cNvSpPr/>
          <p:nvPr/>
        </p:nvSpPr>
        <p:spPr>
          <a:xfrm>
            <a:off x="3143672" y="4323624"/>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13ABF7-0E77-4E85-A6E9-2D4F5417C5DA}"/>
              </a:ext>
            </a:extLst>
          </p:cNvPr>
          <p:cNvSpPr/>
          <p:nvPr/>
        </p:nvSpPr>
        <p:spPr>
          <a:xfrm>
            <a:off x="3112832" y="3734748"/>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B0887B6-BB3B-4EA1-AF6B-71AA62CEAF0E}"/>
              </a:ext>
            </a:extLst>
          </p:cNvPr>
          <p:cNvSpPr/>
          <p:nvPr/>
        </p:nvSpPr>
        <p:spPr>
          <a:xfrm>
            <a:off x="3246128" y="3086728"/>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E50B994-7190-4E37-B5B0-C09DF79B71F7}"/>
              </a:ext>
            </a:extLst>
          </p:cNvPr>
          <p:cNvSpPr/>
          <p:nvPr/>
        </p:nvSpPr>
        <p:spPr>
          <a:xfrm>
            <a:off x="3643944" y="2799224"/>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9A468DD-0F96-44E2-A5D7-DF9E75FC2282}"/>
              </a:ext>
            </a:extLst>
          </p:cNvPr>
          <p:cNvSpPr/>
          <p:nvPr/>
        </p:nvSpPr>
        <p:spPr>
          <a:xfrm>
            <a:off x="4222176" y="2550056"/>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D5E1E6-0BFC-4F61-A918-8F33787CDDDE}"/>
              </a:ext>
            </a:extLst>
          </p:cNvPr>
          <p:cNvSpPr/>
          <p:nvPr/>
        </p:nvSpPr>
        <p:spPr>
          <a:xfrm>
            <a:off x="4740080" y="2204864"/>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332C745-C5DE-4ECA-A417-941A74606C5B}"/>
              </a:ext>
            </a:extLst>
          </p:cNvPr>
          <p:cNvSpPr/>
          <p:nvPr/>
        </p:nvSpPr>
        <p:spPr>
          <a:xfrm>
            <a:off x="5467360" y="2021984"/>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1257444-266E-4048-827E-14A36246BA6E}"/>
              </a:ext>
            </a:extLst>
          </p:cNvPr>
          <p:cNvSpPr/>
          <p:nvPr/>
        </p:nvSpPr>
        <p:spPr>
          <a:xfrm>
            <a:off x="6072360" y="1930544"/>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25B5CA-380C-49DC-A170-30B32CFDB798}"/>
              </a:ext>
            </a:extLst>
          </p:cNvPr>
          <p:cNvSpPr/>
          <p:nvPr/>
        </p:nvSpPr>
        <p:spPr>
          <a:xfrm>
            <a:off x="6759296" y="1839104"/>
            <a:ext cx="182880" cy="182880"/>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5FD406F-8542-4CE9-B428-25BABDDC4C59}"/>
              </a:ext>
            </a:extLst>
          </p:cNvPr>
          <p:cNvSpPr txBox="1"/>
          <p:nvPr/>
        </p:nvSpPr>
        <p:spPr>
          <a:xfrm>
            <a:off x="1439783" y="778499"/>
            <a:ext cx="9375515" cy="461665"/>
          </a:xfrm>
          <a:prstGeom prst="rect">
            <a:avLst/>
          </a:prstGeom>
          <a:solidFill>
            <a:schemeClr val="bg1"/>
          </a:solidFill>
        </p:spPr>
        <p:txBody>
          <a:bodyPr wrap="none" rtlCol="0">
            <a:spAutoFit/>
          </a:bodyPr>
          <a:lstStyle/>
          <a:p>
            <a:r>
              <a:rPr lang="en-US" sz="2400" u="sng" dirty="0"/>
              <a:t>PROPOSED SOLUTION</a:t>
            </a:r>
            <a:r>
              <a:rPr lang="en-US" sz="2400" dirty="0"/>
              <a:t>… EARTH RETENTION SOLDIER PILES</a:t>
            </a:r>
          </a:p>
        </p:txBody>
      </p:sp>
      <p:sp>
        <p:nvSpPr>
          <p:cNvPr id="25" name="Slide Number Placeholder 24">
            <a:extLst>
              <a:ext uri="{FF2B5EF4-FFF2-40B4-BE49-F238E27FC236}">
                <a16:creationId xmlns:a16="http://schemas.microsoft.com/office/drawing/2014/main" id="{268FBF1E-2A3E-4B5B-A771-2F7A250557FB}"/>
              </a:ext>
            </a:extLst>
          </p:cNvPr>
          <p:cNvSpPr>
            <a:spLocks noGrp="1"/>
          </p:cNvSpPr>
          <p:nvPr>
            <p:ph type="sldNum" sz="quarter" idx="12"/>
          </p:nvPr>
        </p:nvSpPr>
        <p:spPr/>
        <p:txBody>
          <a:bodyPr/>
          <a:lstStyle/>
          <a:p>
            <a:fld id="{A7D8CB15-DA5E-4ABB-AB8E-4F97E7CC0DA0}" type="slidenum">
              <a:rPr lang="en-US" altLang="en-US" smtClean="0"/>
              <a:pPr/>
              <a:t>29</a:t>
            </a:fld>
            <a:endParaRPr lang="en-US" altLang="en-US"/>
          </a:p>
        </p:txBody>
      </p:sp>
    </p:spTree>
    <p:extLst>
      <p:ext uri="{BB962C8B-B14F-4D97-AF65-F5344CB8AC3E}">
        <p14:creationId xmlns:p14="http://schemas.microsoft.com/office/powerpoint/2010/main" val="39399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descr="http://www.sonoma.edu/pubs/nb/4_19_04/images/thumb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875" y="3286125"/>
            <a:ext cx="1900238"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Forme 1"/>
          <p:cNvSpPr>
            <a:spLocks noGrp="1"/>
          </p:cNvSpPr>
          <p:nvPr>
            <p:ph type="title"/>
          </p:nvPr>
        </p:nvSpPr>
        <p:spPr/>
        <p:txBody>
          <a:bodyPr/>
          <a:lstStyle/>
          <a:p>
            <a:pPr marL="0" indent="0" defTabSz="914400" eaLnBrk="1" hangingPunct="1"/>
            <a:r>
              <a:rPr lang="fr-CA" altLang="en-US"/>
              <a:t>Project Success</a:t>
            </a:r>
          </a:p>
        </p:txBody>
      </p:sp>
      <p:sp>
        <p:nvSpPr>
          <p:cNvPr id="11" name="Rounded Rectangle 10"/>
          <p:cNvSpPr/>
          <p:nvPr/>
        </p:nvSpPr>
        <p:spPr>
          <a:xfrm>
            <a:off x="2097089" y="2143125"/>
            <a:ext cx="3355975" cy="1855788"/>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lumMod val="85000"/>
                    <a:lumOff val="15000"/>
                  </a:schemeClr>
                </a:solidFill>
              </a:rPr>
              <a:t>Customer Requirements satisfied/exceeded</a:t>
            </a:r>
          </a:p>
        </p:txBody>
      </p:sp>
      <p:sp>
        <p:nvSpPr>
          <p:cNvPr id="12" name="Rounded Rectangle 11"/>
          <p:cNvSpPr/>
          <p:nvPr/>
        </p:nvSpPr>
        <p:spPr>
          <a:xfrm>
            <a:off x="6657976" y="2143125"/>
            <a:ext cx="3355975" cy="1855788"/>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lumMod val="85000"/>
                    <a:lumOff val="15000"/>
                  </a:schemeClr>
                </a:solidFill>
              </a:rPr>
              <a:t>Completed within allocated time frame</a:t>
            </a:r>
          </a:p>
        </p:txBody>
      </p:sp>
      <p:sp>
        <p:nvSpPr>
          <p:cNvPr id="13" name="Rounded Rectangle 12"/>
          <p:cNvSpPr/>
          <p:nvPr/>
        </p:nvSpPr>
        <p:spPr>
          <a:xfrm>
            <a:off x="2097089" y="4214814"/>
            <a:ext cx="3355975" cy="1855787"/>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lumMod val="85000"/>
                    <a:lumOff val="15000"/>
                  </a:schemeClr>
                </a:solidFill>
              </a:rPr>
              <a:t>Completed within allocated budget</a:t>
            </a:r>
          </a:p>
        </p:txBody>
      </p:sp>
      <p:sp>
        <p:nvSpPr>
          <p:cNvPr id="14" name="Rounded Rectangle 13"/>
          <p:cNvSpPr/>
          <p:nvPr/>
        </p:nvSpPr>
        <p:spPr>
          <a:xfrm>
            <a:off x="6667501" y="4143376"/>
            <a:ext cx="3357563" cy="185737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lumMod val="85000"/>
                    <a:lumOff val="15000"/>
                  </a:schemeClr>
                </a:solidFill>
              </a:rPr>
              <a:t>Accepted by the customer</a:t>
            </a:r>
          </a:p>
        </p:txBody>
      </p:sp>
      <p:sp>
        <p:nvSpPr>
          <p:cNvPr id="2" name="Slide Number Placeholder 1">
            <a:extLst>
              <a:ext uri="{FF2B5EF4-FFF2-40B4-BE49-F238E27FC236}">
                <a16:creationId xmlns:a16="http://schemas.microsoft.com/office/drawing/2014/main" id="{5464D64E-AC8F-4D4C-9989-E557F4379CC3}"/>
              </a:ext>
            </a:extLst>
          </p:cNvPr>
          <p:cNvSpPr>
            <a:spLocks noGrp="1"/>
          </p:cNvSpPr>
          <p:nvPr>
            <p:ph type="sldNum" sz="quarter" idx="12"/>
          </p:nvPr>
        </p:nvSpPr>
        <p:spPr/>
        <p:txBody>
          <a:bodyPr/>
          <a:lstStyle/>
          <a:p>
            <a:fld id="{D73B18B3-006C-438B-85B5-D4E6A3FE44C0}" type="slidenum">
              <a:rPr lang="en-US" altLang="en-US" smtClean="0"/>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slope stability rotational fail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412777"/>
            <a:ext cx="7315200" cy="478917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B7B0401-A35D-47B7-8522-63E1E2C1B203}"/>
              </a:ext>
            </a:extLst>
          </p:cNvPr>
          <p:cNvGrpSpPr/>
          <p:nvPr/>
        </p:nvGrpSpPr>
        <p:grpSpPr>
          <a:xfrm>
            <a:off x="7058640" y="2132856"/>
            <a:ext cx="2883686" cy="3960440"/>
            <a:chOff x="7058640" y="2132856"/>
            <a:chExt cx="2883686" cy="3960440"/>
          </a:xfrm>
        </p:grpSpPr>
        <p:sp>
          <p:nvSpPr>
            <p:cNvPr id="2" name="Cylinder 1">
              <a:extLst>
                <a:ext uri="{FF2B5EF4-FFF2-40B4-BE49-F238E27FC236}">
                  <a16:creationId xmlns:a16="http://schemas.microsoft.com/office/drawing/2014/main" id="{DA91F443-D0E1-4735-95B5-E06BF2CA3B9C}"/>
                </a:ext>
              </a:extLst>
            </p:cNvPr>
            <p:cNvSpPr/>
            <p:nvPr/>
          </p:nvSpPr>
          <p:spPr>
            <a:xfrm>
              <a:off x="7058640" y="2132856"/>
              <a:ext cx="189488" cy="3960440"/>
            </a:xfrm>
            <a:prstGeom prst="can">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236E52-BF0E-45F4-94F0-BF21C66344E6}"/>
                </a:ext>
              </a:extLst>
            </p:cNvPr>
            <p:cNvSpPr txBox="1"/>
            <p:nvPr/>
          </p:nvSpPr>
          <p:spPr>
            <a:xfrm>
              <a:off x="7936649" y="3299530"/>
              <a:ext cx="2005677" cy="1015663"/>
            </a:xfrm>
            <a:prstGeom prst="rect">
              <a:avLst/>
            </a:prstGeom>
            <a:noFill/>
          </p:spPr>
          <p:txBody>
            <a:bodyPr wrap="none" rtlCol="0">
              <a:spAutoFit/>
            </a:bodyPr>
            <a:lstStyle/>
            <a:p>
              <a:r>
                <a:rPr lang="en-US" sz="2000" b="1" dirty="0"/>
                <a:t>SOL’N: </a:t>
              </a:r>
            </a:p>
            <a:p>
              <a:r>
                <a:rPr lang="en-US" sz="2000" b="1" dirty="0"/>
                <a:t>Drilled shaft</a:t>
              </a:r>
            </a:p>
            <a:p>
              <a:r>
                <a:rPr lang="en-US" sz="2000" b="1" dirty="0"/>
                <a:t>“soldier piles”</a:t>
              </a:r>
            </a:p>
          </p:txBody>
        </p:sp>
        <p:cxnSp>
          <p:nvCxnSpPr>
            <p:cNvPr id="5" name="Straight Connector 4">
              <a:extLst>
                <a:ext uri="{FF2B5EF4-FFF2-40B4-BE49-F238E27FC236}">
                  <a16:creationId xmlns:a16="http://schemas.microsoft.com/office/drawing/2014/main" id="{3453269F-8B6A-47CA-BD24-4DB31EBABDB4}"/>
                </a:ext>
              </a:extLst>
            </p:cNvPr>
            <p:cNvCxnSpPr>
              <a:cxnSpLocks/>
            </p:cNvCxnSpPr>
            <p:nvPr/>
          </p:nvCxnSpPr>
          <p:spPr>
            <a:xfrm flipH="1">
              <a:off x="7153385" y="3501008"/>
              <a:ext cx="783264" cy="4918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C4770724-FD45-4ADD-9B0E-D764FC5E09D9}"/>
              </a:ext>
            </a:extLst>
          </p:cNvPr>
          <p:cNvSpPr txBox="1"/>
          <p:nvPr/>
        </p:nvSpPr>
        <p:spPr>
          <a:xfrm>
            <a:off x="1199456" y="769866"/>
            <a:ext cx="9375515" cy="461665"/>
          </a:xfrm>
          <a:prstGeom prst="rect">
            <a:avLst/>
          </a:prstGeom>
          <a:solidFill>
            <a:schemeClr val="bg1"/>
          </a:solidFill>
        </p:spPr>
        <p:txBody>
          <a:bodyPr wrap="none" rtlCol="0">
            <a:spAutoFit/>
          </a:bodyPr>
          <a:lstStyle/>
          <a:p>
            <a:r>
              <a:rPr lang="en-US" sz="2400" u="sng" dirty="0"/>
              <a:t>PROPOSED SOLUTION</a:t>
            </a:r>
            <a:r>
              <a:rPr lang="en-US" sz="2400" dirty="0"/>
              <a:t>… EARTH RETENTION SOLDIER PILES</a:t>
            </a:r>
          </a:p>
        </p:txBody>
      </p:sp>
      <p:sp>
        <p:nvSpPr>
          <p:cNvPr id="8" name="Slide Number Placeholder 7">
            <a:extLst>
              <a:ext uri="{FF2B5EF4-FFF2-40B4-BE49-F238E27FC236}">
                <a16:creationId xmlns:a16="http://schemas.microsoft.com/office/drawing/2014/main" id="{00514683-8B2F-4CFD-B84D-CD7EC5D491D8}"/>
              </a:ext>
            </a:extLst>
          </p:cNvPr>
          <p:cNvSpPr>
            <a:spLocks noGrp="1"/>
          </p:cNvSpPr>
          <p:nvPr>
            <p:ph type="sldNum" sz="quarter" idx="12"/>
          </p:nvPr>
        </p:nvSpPr>
        <p:spPr/>
        <p:txBody>
          <a:bodyPr/>
          <a:lstStyle/>
          <a:p>
            <a:fld id="{A7D8CB15-DA5E-4ABB-AB8E-4F97E7CC0DA0}" type="slidenum">
              <a:rPr lang="en-US" altLang="en-US" smtClean="0"/>
              <a:pPr/>
              <a:t>30</a:t>
            </a:fld>
            <a:endParaRPr lang="en-US" altLang="en-US"/>
          </a:p>
        </p:txBody>
      </p:sp>
    </p:spTree>
    <p:extLst>
      <p:ext uri="{BB962C8B-B14F-4D97-AF65-F5344CB8AC3E}">
        <p14:creationId xmlns:p14="http://schemas.microsoft.com/office/powerpoint/2010/main" val="382292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PROJECT MANAGEMENT PROBLEM</a:t>
            </a:r>
          </a:p>
        </p:txBody>
      </p:sp>
      <p:sp>
        <p:nvSpPr>
          <p:cNvPr id="3" name="Content Placeholder 2"/>
          <p:cNvSpPr>
            <a:spLocks noGrp="1"/>
          </p:cNvSpPr>
          <p:nvPr>
            <p:ph idx="1"/>
          </p:nvPr>
        </p:nvSpPr>
        <p:spPr>
          <a:xfrm>
            <a:off x="609600" y="2204864"/>
            <a:ext cx="10972800" cy="4389437"/>
          </a:xfrm>
        </p:spPr>
        <p:txBody>
          <a:bodyPr/>
          <a:lstStyle/>
          <a:p>
            <a:r>
              <a:rPr lang="en-US" sz="3200" dirty="0"/>
              <a:t>The situation</a:t>
            </a:r>
          </a:p>
          <a:p>
            <a:pPr lvl="2"/>
            <a:r>
              <a:rPr lang="en-US" sz="2700" dirty="0"/>
              <a:t>Mar…  Apr…  Jun…  Aug…  Dec… </a:t>
            </a:r>
          </a:p>
          <a:p>
            <a:endParaRPr lang="en-US" sz="3200" dirty="0"/>
          </a:p>
          <a:p>
            <a:r>
              <a:rPr lang="en-US" sz="3200" dirty="0"/>
              <a:t>What do YOU think happened?</a:t>
            </a:r>
          </a:p>
          <a:p>
            <a:endParaRPr lang="en-US" sz="3200" dirty="0"/>
          </a:p>
          <a:p>
            <a:r>
              <a:rPr lang="en-US" sz="3200" dirty="0"/>
              <a:t>Here’s what happened</a:t>
            </a:r>
          </a:p>
        </p:txBody>
      </p:sp>
      <p:sp>
        <p:nvSpPr>
          <p:cNvPr id="4" name="Slide Number Placeholder 3">
            <a:extLst>
              <a:ext uri="{FF2B5EF4-FFF2-40B4-BE49-F238E27FC236}">
                <a16:creationId xmlns:a16="http://schemas.microsoft.com/office/drawing/2014/main" id="{165F2FA8-6CE1-4E82-A34D-0A20A253431E}"/>
              </a:ext>
            </a:extLst>
          </p:cNvPr>
          <p:cNvSpPr>
            <a:spLocks noGrp="1"/>
          </p:cNvSpPr>
          <p:nvPr>
            <p:ph type="sldNum" sz="quarter" idx="12"/>
          </p:nvPr>
        </p:nvSpPr>
        <p:spPr/>
        <p:txBody>
          <a:bodyPr/>
          <a:lstStyle/>
          <a:p>
            <a:fld id="{D73B18B3-006C-438B-85B5-D4E6A3FE44C0}" type="slidenum">
              <a:rPr lang="en-US" altLang="en-US" smtClean="0"/>
              <a:pPr/>
              <a:t>31</a:t>
            </a:fld>
            <a:endParaRPr lang="en-US" altLang="en-US"/>
          </a:p>
        </p:txBody>
      </p:sp>
    </p:spTree>
    <p:extLst>
      <p:ext uri="{BB962C8B-B14F-4D97-AF65-F5344CB8AC3E}">
        <p14:creationId xmlns:p14="http://schemas.microsoft.com/office/powerpoint/2010/main" val="359385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04850"/>
            <a:ext cx="8229600" cy="779934"/>
          </a:xfrm>
        </p:spPr>
        <p:txBody>
          <a:bodyPr/>
          <a:lstStyle/>
          <a:p>
            <a:r>
              <a:rPr lang="en-US" dirty="0"/>
              <a:t>LESSONS LEARNED</a:t>
            </a:r>
          </a:p>
        </p:txBody>
      </p:sp>
      <p:sp>
        <p:nvSpPr>
          <p:cNvPr id="3" name="Content Placeholder 2"/>
          <p:cNvSpPr>
            <a:spLocks noGrp="1"/>
          </p:cNvSpPr>
          <p:nvPr>
            <p:ph idx="1"/>
          </p:nvPr>
        </p:nvSpPr>
        <p:spPr>
          <a:xfrm>
            <a:off x="1127448" y="1844824"/>
            <a:ext cx="10657184" cy="4389437"/>
          </a:xfrm>
        </p:spPr>
        <p:txBody>
          <a:bodyPr/>
          <a:lstStyle/>
          <a:p>
            <a:pPr marL="514350" indent="-514350">
              <a:buFont typeface="+mj-lt"/>
              <a:buAutoNum type="arabicPeriod"/>
            </a:pPr>
            <a:r>
              <a:rPr lang="en-US" sz="2400" dirty="0"/>
              <a:t>Project management failures can… </a:t>
            </a:r>
            <a:r>
              <a:rPr lang="en-US" sz="2400" i="1" dirty="0"/>
              <a:t>innocently</a:t>
            </a:r>
            <a:r>
              <a:rPr lang="en-US" sz="2400" dirty="0"/>
              <a:t> happen</a:t>
            </a:r>
          </a:p>
          <a:p>
            <a:pPr marL="514350" indent="-514350">
              <a:buFont typeface="+mj-lt"/>
              <a:buAutoNum type="arabicPeriod"/>
            </a:pPr>
            <a:r>
              <a:rPr lang="en-US" sz="2400" dirty="0"/>
              <a:t>A project manager must know the status (budget, schedule) of his/her project </a:t>
            </a:r>
            <a:r>
              <a:rPr lang="en-US" sz="2400" i="1" dirty="0"/>
              <a:t>at all times</a:t>
            </a:r>
          </a:p>
          <a:p>
            <a:pPr marL="514350" indent="-514350">
              <a:buFont typeface="+mj-lt"/>
              <a:buAutoNum type="arabicPeriod"/>
            </a:pPr>
            <a:r>
              <a:rPr lang="en-US" sz="2400" dirty="0"/>
              <a:t>The client must know, too</a:t>
            </a:r>
          </a:p>
          <a:p>
            <a:pPr marL="514350" indent="-514350">
              <a:buFont typeface="+mj-lt"/>
              <a:buAutoNum type="arabicPeriod"/>
            </a:pPr>
            <a:r>
              <a:rPr lang="en-US" sz="2400" b="1" dirty="0">
                <a:solidFill>
                  <a:srgbClr val="0000FF"/>
                </a:solidFill>
              </a:rPr>
              <a:t>No matter how painful</a:t>
            </a:r>
            <a:r>
              <a:rPr lang="en-US" sz="2400" dirty="0"/>
              <a:t>, the project manager </a:t>
            </a:r>
            <a:r>
              <a:rPr lang="en-US" sz="2400" u="sng" dirty="0"/>
              <a:t>must</a:t>
            </a:r>
            <a:r>
              <a:rPr lang="en-US" sz="2400" dirty="0"/>
              <a:t> communicate with his/her client (and boss), both the good news and the bad news</a:t>
            </a:r>
          </a:p>
          <a:p>
            <a:pPr marL="514350" indent="-514350">
              <a:buFont typeface="+mj-lt"/>
              <a:buAutoNum type="arabicPeriod"/>
            </a:pPr>
            <a:r>
              <a:rPr lang="en-US" sz="2400" dirty="0"/>
              <a:t>There are no awards for submitting a project 6 months late</a:t>
            </a:r>
          </a:p>
          <a:p>
            <a:pPr marL="514350" indent="-514350">
              <a:buFont typeface="+mj-lt"/>
              <a:buAutoNum type="arabicPeriod"/>
            </a:pPr>
            <a:r>
              <a:rPr lang="en-US" sz="2400" dirty="0"/>
              <a:t>This type of failure is emotionally debilitating</a:t>
            </a:r>
          </a:p>
          <a:p>
            <a:pPr marL="514350" indent="-514350">
              <a:buFont typeface="+mj-lt"/>
              <a:buAutoNum type="arabicPeriod"/>
            </a:pPr>
            <a:r>
              <a:rPr lang="en-US" sz="2400" dirty="0"/>
              <a:t>A solid client relationship can help overcome disaster</a:t>
            </a:r>
          </a:p>
          <a:p>
            <a:pPr marL="514350" indent="-514350">
              <a:buFont typeface="+mj-lt"/>
              <a:buAutoNum type="arabicPeriod"/>
            </a:pPr>
            <a:r>
              <a:rPr lang="en-US" sz="2400" dirty="0"/>
              <a:t>Beware of the unpredictability of major changes to a project  </a:t>
            </a:r>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dirty="0"/>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DE267683-B51C-4257-A973-FF316B16C632}"/>
              </a:ext>
            </a:extLst>
          </p:cNvPr>
          <p:cNvSpPr>
            <a:spLocks noGrp="1"/>
          </p:cNvSpPr>
          <p:nvPr>
            <p:ph type="sldNum" sz="quarter" idx="12"/>
          </p:nvPr>
        </p:nvSpPr>
        <p:spPr/>
        <p:txBody>
          <a:bodyPr/>
          <a:lstStyle/>
          <a:p>
            <a:fld id="{D73B18B3-006C-438B-85B5-D4E6A3FE44C0}" type="slidenum">
              <a:rPr lang="en-US" altLang="en-US" smtClean="0"/>
              <a:pPr/>
              <a:t>32</a:t>
            </a:fld>
            <a:endParaRPr lang="en-US" altLang="en-US"/>
          </a:p>
        </p:txBody>
      </p:sp>
    </p:spTree>
    <p:extLst>
      <p:ext uri="{BB962C8B-B14F-4D97-AF65-F5344CB8AC3E}">
        <p14:creationId xmlns:p14="http://schemas.microsoft.com/office/powerpoint/2010/main" val="396397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6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6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A project </a:t>
            </a:r>
            <a:r>
              <a:rPr lang="en-US" altLang="en-US" dirty="0"/>
              <a:t>is a temporary endeavor undertaken to produce a unique product or service</a:t>
            </a:r>
          </a:p>
          <a:p>
            <a:r>
              <a:rPr lang="en-US" dirty="0"/>
              <a:t>It is common for business activities to be “project based”</a:t>
            </a:r>
          </a:p>
          <a:p>
            <a:r>
              <a:rPr lang="en-US" altLang="en-US" dirty="0"/>
              <a:t>Projects can go well or they can go poorly</a:t>
            </a:r>
          </a:p>
          <a:p>
            <a:r>
              <a:rPr lang="en-US" altLang="en-US" dirty="0"/>
              <a:t>The triple constraints on any project are scope, cost and time… assumes acceptable quality</a:t>
            </a:r>
          </a:p>
          <a:p>
            <a:r>
              <a:rPr lang="en-US" altLang="en-US" dirty="0"/>
              <a:t>Project management is </a:t>
            </a:r>
            <a:r>
              <a:rPr lang="en-US" sz="2400" dirty="0"/>
              <a:t>the application of skills, knowledge, tools and techniques to project activities to meet the project requirements</a:t>
            </a:r>
            <a:endParaRPr lang="en-US" altLang="en-US" dirty="0"/>
          </a:p>
          <a:p>
            <a:endParaRPr lang="en-US" dirty="0"/>
          </a:p>
        </p:txBody>
      </p:sp>
      <p:sp>
        <p:nvSpPr>
          <p:cNvPr id="4" name="Slide Number Placeholder 3">
            <a:extLst>
              <a:ext uri="{FF2B5EF4-FFF2-40B4-BE49-F238E27FC236}">
                <a16:creationId xmlns:a16="http://schemas.microsoft.com/office/drawing/2014/main" id="{0C6B83BB-B54A-4EF8-A185-3EC6CCF16010}"/>
              </a:ext>
            </a:extLst>
          </p:cNvPr>
          <p:cNvSpPr>
            <a:spLocks noGrp="1"/>
          </p:cNvSpPr>
          <p:nvPr>
            <p:ph type="sldNum" sz="quarter" idx="12"/>
          </p:nvPr>
        </p:nvSpPr>
        <p:spPr/>
        <p:txBody>
          <a:bodyPr/>
          <a:lstStyle/>
          <a:p>
            <a:fld id="{D73B18B3-006C-438B-85B5-D4E6A3FE44C0}" type="slidenum">
              <a:rPr lang="en-US" altLang="en-US" smtClean="0"/>
              <a:pPr/>
              <a:t>33</a:t>
            </a:fld>
            <a:endParaRPr lang="en-US" altLang="en-US"/>
          </a:p>
        </p:txBody>
      </p:sp>
    </p:spTree>
    <p:extLst>
      <p:ext uri="{BB962C8B-B14F-4D97-AF65-F5344CB8AC3E}">
        <p14:creationId xmlns:p14="http://schemas.microsoft.com/office/powerpoint/2010/main" val="2062364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
        <p:nvSpPr>
          <p:cNvPr id="2" name="Slide Number Placeholder 1">
            <a:extLst>
              <a:ext uri="{FF2B5EF4-FFF2-40B4-BE49-F238E27FC236}">
                <a16:creationId xmlns:a16="http://schemas.microsoft.com/office/drawing/2014/main" id="{A860D2D0-6157-4D71-8CAC-1F9734E60E9C}"/>
              </a:ext>
            </a:extLst>
          </p:cNvPr>
          <p:cNvSpPr>
            <a:spLocks noGrp="1"/>
          </p:cNvSpPr>
          <p:nvPr>
            <p:ph type="sldNum" sz="quarter" idx="12"/>
          </p:nvPr>
        </p:nvSpPr>
        <p:spPr/>
        <p:txBody>
          <a:bodyPr/>
          <a:lstStyle/>
          <a:p>
            <a:fld id="{7CDDF603-23B4-4AB5-B976-93A131118701}" type="slidenum">
              <a:rPr lang="en-US" altLang="en-US" smtClean="0"/>
              <a:pPr/>
              <a:t>34</a:t>
            </a:fld>
            <a:endParaRPr lang="en-US" altLang="en-US"/>
          </a:p>
        </p:txBody>
      </p:sp>
    </p:spTree>
    <p:extLst>
      <p:ext uri="{BB962C8B-B14F-4D97-AF65-F5344CB8AC3E}">
        <p14:creationId xmlns:p14="http://schemas.microsoft.com/office/powerpoint/2010/main" val="3894803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9" descr="http://www.sonoma.edu/pubs/nb/4_19_04/images/thumb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4439" y="3357563"/>
            <a:ext cx="1900237"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Forme 1"/>
          <p:cNvSpPr>
            <a:spLocks noGrp="1"/>
          </p:cNvSpPr>
          <p:nvPr>
            <p:ph type="title"/>
          </p:nvPr>
        </p:nvSpPr>
        <p:spPr/>
        <p:txBody>
          <a:bodyPr/>
          <a:lstStyle/>
          <a:p>
            <a:pPr marL="0" indent="0" defTabSz="914400" eaLnBrk="1" hangingPunct="1"/>
            <a:r>
              <a:rPr lang="fr-CA" altLang="en-US"/>
              <a:t>Project Failure</a:t>
            </a:r>
          </a:p>
        </p:txBody>
      </p:sp>
      <p:sp>
        <p:nvSpPr>
          <p:cNvPr id="11" name="Rounded Rectangle 10"/>
          <p:cNvSpPr/>
          <p:nvPr/>
        </p:nvSpPr>
        <p:spPr>
          <a:xfrm>
            <a:off x="2024064" y="2143125"/>
            <a:ext cx="3355975" cy="1855788"/>
          </a:xfrm>
          <a:prstGeom prst="roundRect">
            <a:avLst/>
          </a:prstGeom>
          <a:solidFill>
            <a:srgbClr val="6C1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Scope Creep</a:t>
            </a:r>
          </a:p>
        </p:txBody>
      </p:sp>
      <p:sp>
        <p:nvSpPr>
          <p:cNvPr id="12" name="Rounded Rectangle 11"/>
          <p:cNvSpPr/>
          <p:nvPr/>
        </p:nvSpPr>
        <p:spPr>
          <a:xfrm>
            <a:off x="6586539" y="2143125"/>
            <a:ext cx="3355975" cy="1855788"/>
          </a:xfrm>
          <a:prstGeom prst="roundRect">
            <a:avLst/>
          </a:prstGeom>
          <a:solidFill>
            <a:srgbClr val="6C1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Poor Requirements Gathering</a:t>
            </a:r>
          </a:p>
        </p:txBody>
      </p:sp>
      <p:sp>
        <p:nvSpPr>
          <p:cNvPr id="13" name="Rounded Rectangle 12"/>
          <p:cNvSpPr/>
          <p:nvPr/>
        </p:nvSpPr>
        <p:spPr>
          <a:xfrm>
            <a:off x="2024064" y="4214814"/>
            <a:ext cx="3355975" cy="1855787"/>
          </a:xfrm>
          <a:prstGeom prst="roundRect">
            <a:avLst/>
          </a:prstGeom>
          <a:solidFill>
            <a:srgbClr val="6C1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Unrealistic planning and scheduling</a:t>
            </a:r>
          </a:p>
        </p:txBody>
      </p:sp>
      <p:sp>
        <p:nvSpPr>
          <p:cNvPr id="14" name="Rounded Rectangle 13"/>
          <p:cNvSpPr/>
          <p:nvPr/>
        </p:nvSpPr>
        <p:spPr>
          <a:xfrm>
            <a:off x="6596063" y="4143376"/>
            <a:ext cx="3357562" cy="1857375"/>
          </a:xfrm>
          <a:prstGeom prst="roundRect">
            <a:avLst/>
          </a:prstGeom>
          <a:solidFill>
            <a:srgbClr val="6C1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Lack of resources</a:t>
            </a:r>
          </a:p>
        </p:txBody>
      </p:sp>
      <p:sp>
        <p:nvSpPr>
          <p:cNvPr id="2" name="Slide Number Placeholder 1">
            <a:extLst>
              <a:ext uri="{FF2B5EF4-FFF2-40B4-BE49-F238E27FC236}">
                <a16:creationId xmlns:a16="http://schemas.microsoft.com/office/drawing/2014/main" id="{FAE0E405-6604-45B1-9D11-0B27740980C4}"/>
              </a:ext>
            </a:extLst>
          </p:cNvPr>
          <p:cNvSpPr>
            <a:spLocks noGrp="1"/>
          </p:cNvSpPr>
          <p:nvPr>
            <p:ph type="sldNum" sz="quarter" idx="12"/>
          </p:nvPr>
        </p:nvSpPr>
        <p:spPr/>
        <p:txBody>
          <a:bodyPr/>
          <a:lstStyle/>
          <a:p>
            <a:fld id="{D73B18B3-006C-438B-85B5-D4E6A3FE44C0}" type="slidenum">
              <a:rPr lang="en-US" altLang="en-US" smtClean="0"/>
              <a:pPr/>
              <a:t>4</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rme 1"/>
          <p:cNvSpPr>
            <a:spLocks noGrp="1"/>
          </p:cNvSpPr>
          <p:nvPr>
            <p:ph type="title"/>
          </p:nvPr>
        </p:nvSpPr>
        <p:spPr/>
        <p:txBody>
          <a:bodyPr/>
          <a:lstStyle/>
          <a:p>
            <a:pPr marL="0" indent="0" defTabSz="914400" eaLnBrk="1" hangingPunct="1"/>
            <a:r>
              <a:rPr lang="fr-CA" altLang="en-US"/>
              <a:t>Triple Contraint</a:t>
            </a:r>
          </a:p>
        </p:txBody>
      </p:sp>
      <p:sp>
        <p:nvSpPr>
          <p:cNvPr id="10243" name="Forme 2"/>
          <p:cNvSpPr>
            <a:spLocks noGrp="1"/>
          </p:cNvSpPr>
          <p:nvPr>
            <p:ph idx="1"/>
          </p:nvPr>
        </p:nvSpPr>
        <p:spPr/>
        <p:txBody>
          <a:bodyPr/>
          <a:lstStyle/>
          <a:p>
            <a:pPr marL="273050" indent="-273050" defTabSz="914400" eaLnBrk="1" hangingPunct="1"/>
            <a:endParaRPr lang="fr-CA" altLang="en-US" dirty="0"/>
          </a:p>
        </p:txBody>
      </p:sp>
      <p:sp>
        <p:nvSpPr>
          <p:cNvPr id="4" name="Isosceles Triangle 3"/>
          <p:cNvSpPr/>
          <p:nvPr/>
        </p:nvSpPr>
        <p:spPr>
          <a:xfrm>
            <a:off x="4238626" y="3000375"/>
            <a:ext cx="3643313" cy="2643188"/>
          </a:xfrm>
          <a:prstGeom prst="triangle">
            <a:avLst>
              <a:gd name="adj" fmla="val 47836"/>
            </a:avLst>
          </a:prstGeom>
          <a:solidFill>
            <a:srgbClr val="003366"/>
          </a:solidFill>
          <a:ln>
            <a:noFill/>
          </a:ln>
          <a:effectLst>
            <a:outerShdw blurRad="50800" dist="38100" dir="5400000" algn="t"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Quality</a:t>
            </a:r>
            <a:endParaRPr lang="en-US" b="1" dirty="0"/>
          </a:p>
        </p:txBody>
      </p:sp>
      <p:sp>
        <p:nvSpPr>
          <p:cNvPr id="11269" name="TextBox 4"/>
          <p:cNvSpPr txBox="1">
            <a:spLocks noChangeArrowheads="1"/>
          </p:cNvSpPr>
          <p:nvPr/>
        </p:nvSpPr>
        <p:spPr bwMode="auto">
          <a:xfrm>
            <a:off x="7810500" y="5140326"/>
            <a:ext cx="1570038" cy="646113"/>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a:spAutoFit/>
          </a:bodyPr>
          <a:lstStyle/>
          <a:p>
            <a:pPr>
              <a:defRPr/>
            </a:pPr>
            <a:r>
              <a:rPr lang="en-US" sz="3600" b="1" dirty="0">
                <a:latin typeface="Arial" charset="0"/>
                <a:cs typeface="+mn-cs"/>
              </a:rPr>
              <a:t>Scope</a:t>
            </a:r>
          </a:p>
        </p:txBody>
      </p:sp>
      <p:sp>
        <p:nvSpPr>
          <p:cNvPr id="11270" name="TextBox 5"/>
          <p:cNvSpPr txBox="1">
            <a:spLocks noChangeArrowheads="1"/>
          </p:cNvSpPr>
          <p:nvPr/>
        </p:nvSpPr>
        <p:spPr bwMode="auto">
          <a:xfrm>
            <a:off x="5373689" y="2428876"/>
            <a:ext cx="1254125" cy="646113"/>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a:spAutoFit/>
          </a:bodyPr>
          <a:lstStyle/>
          <a:p>
            <a:pPr>
              <a:defRPr/>
            </a:pPr>
            <a:r>
              <a:rPr lang="en-US" sz="3600" b="1" dirty="0">
                <a:latin typeface="Arial" charset="0"/>
                <a:cs typeface="+mn-cs"/>
              </a:rPr>
              <a:t>Time</a:t>
            </a:r>
            <a:endParaRPr lang="en-US" sz="2400" b="1" dirty="0">
              <a:latin typeface="Arial" charset="0"/>
              <a:cs typeface="+mn-cs"/>
            </a:endParaRPr>
          </a:p>
        </p:txBody>
      </p:sp>
      <p:sp>
        <p:nvSpPr>
          <p:cNvPr id="11271" name="TextBox 6"/>
          <p:cNvSpPr txBox="1">
            <a:spLocks noChangeArrowheads="1"/>
          </p:cNvSpPr>
          <p:nvPr/>
        </p:nvSpPr>
        <p:spPr bwMode="auto">
          <a:xfrm>
            <a:off x="3024188" y="5140326"/>
            <a:ext cx="1211262" cy="646113"/>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a:spAutoFit/>
          </a:bodyPr>
          <a:lstStyle/>
          <a:p>
            <a:pPr>
              <a:defRPr/>
            </a:pPr>
            <a:r>
              <a:rPr lang="en-US" sz="3600" b="1" dirty="0">
                <a:latin typeface="Arial" charset="0"/>
                <a:cs typeface="+mn-cs"/>
              </a:rPr>
              <a:t>Cost</a:t>
            </a:r>
          </a:p>
        </p:txBody>
      </p:sp>
      <p:sp>
        <p:nvSpPr>
          <p:cNvPr id="2" name="Slide Number Placeholder 1">
            <a:extLst>
              <a:ext uri="{FF2B5EF4-FFF2-40B4-BE49-F238E27FC236}">
                <a16:creationId xmlns:a16="http://schemas.microsoft.com/office/drawing/2014/main" id="{97F9B9ED-530B-4617-97B8-D622607F941A}"/>
              </a:ext>
            </a:extLst>
          </p:cNvPr>
          <p:cNvSpPr>
            <a:spLocks noGrp="1"/>
          </p:cNvSpPr>
          <p:nvPr>
            <p:ph type="sldNum" sz="quarter" idx="12"/>
          </p:nvPr>
        </p:nvSpPr>
        <p:spPr/>
        <p:txBody>
          <a:bodyPr/>
          <a:lstStyle/>
          <a:p>
            <a:fld id="{D73B18B3-006C-438B-85B5-D4E6A3FE44C0}" type="slidenum">
              <a:rPr lang="en-US" altLang="en-US" smtClean="0"/>
              <a:pPr/>
              <a:t>5</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rme 1"/>
          <p:cNvSpPr>
            <a:spLocks noGrp="1"/>
          </p:cNvSpPr>
          <p:nvPr>
            <p:ph type="title"/>
          </p:nvPr>
        </p:nvSpPr>
        <p:spPr/>
        <p:txBody>
          <a:bodyPr/>
          <a:lstStyle/>
          <a:p>
            <a:pPr marL="0" indent="0" defTabSz="914400" eaLnBrk="1" hangingPunct="1"/>
            <a:r>
              <a:rPr lang="fr-CA" altLang="en-US" b="1"/>
              <a:t>Role of a Project Manager</a:t>
            </a:r>
          </a:p>
        </p:txBody>
      </p:sp>
      <p:sp>
        <p:nvSpPr>
          <p:cNvPr id="4" name="Right Arrow 3"/>
          <p:cNvSpPr/>
          <p:nvPr/>
        </p:nvSpPr>
        <p:spPr>
          <a:xfrm>
            <a:off x="2238375" y="1928813"/>
            <a:ext cx="3429000" cy="4500562"/>
          </a:xfrm>
          <a:prstGeom prst="rightArrow">
            <a:avLst>
              <a:gd name="adj1" fmla="val 50000"/>
              <a:gd name="adj2" fmla="val 5032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200" dirty="0">
              <a:solidFill>
                <a:schemeClr val="tx1">
                  <a:lumMod val="85000"/>
                  <a:lumOff val="15000"/>
                </a:schemeClr>
              </a:solidFill>
            </a:endParaRPr>
          </a:p>
          <a:p>
            <a:pPr algn="ctr">
              <a:defRPr/>
            </a:pPr>
            <a:endParaRPr lang="en-US" dirty="0"/>
          </a:p>
        </p:txBody>
      </p:sp>
      <p:sp>
        <p:nvSpPr>
          <p:cNvPr id="5" name="Left Arrow 4"/>
          <p:cNvSpPr/>
          <p:nvPr/>
        </p:nvSpPr>
        <p:spPr>
          <a:xfrm>
            <a:off x="6596063" y="1857375"/>
            <a:ext cx="3429000" cy="4572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itchFamily="34" charset="0"/>
              <a:buChar char="•"/>
              <a:defRPr/>
            </a:pPr>
            <a:endParaRPr lang="en-US" dirty="0"/>
          </a:p>
        </p:txBody>
      </p:sp>
      <p:sp>
        <p:nvSpPr>
          <p:cNvPr id="29702" name="TextBox 5"/>
          <p:cNvSpPr txBox="1">
            <a:spLocks noChangeArrowheads="1"/>
          </p:cNvSpPr>
          <p:nvPr/>
        </p:nvSpPr>
        <p:spPr bwMode="auto">
          <a:xfrm>
            <a:off x="2166938" y="5354638"/>
            <a:ext cx="200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Process Responsibilities</a:t>
            </a:r>
          </a:p>
        </p:txBody>
      </p:sp>
      <p:sp>
        <p:nvSpPr>
          <p:cNvPr id="29703" name="TextBox 6"/>
          <p:cNvSpPr txBox="1">
            <a:spLocks noChangeArrowheads="1"/>
          </p:cNvSpPr>
          <p:nvPr/>
        </p:nvSpPr>
        <p:spPr bwMode="auto">
          <a:xfrm>
            <a:off x="8310564" y="5357813"/>
            <a:ext cx="1857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People Responsibilities</a:t>
            </a:r>
          </a:p>
        </p:txBody>
      </p:sp>
      <p:pic>
        <p:nvPicPr>
          <p:cNvPr id="29704" name="Picture 2" descr="C:\Users\avneet.mathur\AppData\Local\Microsoft\Windows\Temporary Internet Files\Content.IE5\H3CBYTYZ\MCj0213113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8813" y="2786064"/>
            <a:ext cx="1357312"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166938" y="3286125"/>
            <a:ext cx="3357562" cy="1816100"/>
          </a:xfrm>
          <a:prstGeom prst="rect">
            <a:avLst/>
          </a:prstGeom>
          <a:noFill/>
        </p:spPr>
        <p:txBody>
          <a:bodyPr>
            <a:spAutoFit/>
          </a:bodyPr>
          <a:lstStyle/>
          <a:p>
            <a:pPr>
              <a:buFont typeface="Arial" pitchFamily="34" charset="0"/>
              <a:buChar char="•"/>
              <a:defRPr/>
            </a:pPr>
            <a:r>
              <a:rPr lang="en-US" sz="1400" b="1" dirty="0">
                <a:solidFill>
                  <a:schemeClr val="tx1">
                    <a:lumMod val="85000"/>
                    <a:lumOff val="15000"/>
                  </a:schemeClr>
                </a:solidFill>
                <a:latin typeface="Arial" charset="0"/>
                <a:cs typeface="+mn-cs"/>
              </a:rPr>
              <a:t> Project issues </a:t>
            </a:r>
          </a:p>
          <a:p>
            <a:pPr>
              <a:buFont typeface="Arial" pitchFamily="34" charset="0"/>
              <a:buChar char="•"/>
              <a:defRPr/>
            </a:pPr>
            <a:r>
              <a:rPr lang="en-US" sz="1400" b="1" dirty="0">
                <a:solidFill>
                  <a:schemeClr val="tx1">
                    <a:lumMod val="85000"/>
                    <a:lumOff val="15000"/>
                  </a:schemeClr>
                </a:solidFill>
                <a:latin typeface="Arial" charset="0"/>
                <a:cs typeface="+mn-cs"/>
              </a:rPr>
              <a:t> Disseminating project information</a:t>
            </a:r>
          </a:p>
          <a:p>
            <a:pPr>
              <a:buFont typeface="Arial" pitchFamily="34" charset="0"/>
              <a:buChar char="•"/>
              <a:defRPr/>
            </a:pPr>
            <a:r>
              <a:rPr lang="en-US" sz="1400" b="1" dirty="0">
                <a:solidFill>
                  <a:schemeClr val="tx1">
                    <a:lumMod val="85000"/>
                    <a:lumOff val="15000"/>
                  </a:schemeClr>
                </a:solidFill>
                <a:latin typeface="Arial" charset="0"/>
                <a:cs typeface="+mn-cs"/>
              </a:rPr>
              <a:t> Mitigating project risk </a:t>
            </a:r>
          </a:p>
          <a:p>
            <a:pPr>
              <a:buFont typeface="Arial" pitchFamily="34" charset="0"/>
              <a:buChar char="•"/>
              <a:defRPr/>
            </a:pPr>
            <a:r>
              <a:rPr lang="en-US" sz="1400" b="1" dirty="0">
                <a:solidFill>
                  <a:schemeClr val="tx1">
                    <a:lumMod val="85000"/>
                    <a:lumOff val="15000"/>
                  </a:schemeClr>
                </a:solidFill>
                <a:latin typeface="Arial" charset="0"/>
                <a:cs typeface="+mn-cs"/>
              </a:rPr>
              <a:t> Quality </a:t>
            </a:r>
          </a:p>
          <a:p>
            <a:pPr>
              <a:buFont typeface="Arial" pitchFamily="34" charset="0"/>
              <a:buChar char="•"/>
              <a:defRPr/>
            </a:pPr>
            <a:r>
              <a:rPr lang="en-US" sz="1400" b="1" dirty="0">
                <a:solidFill>
                  <a:schemeClr val="tx1">
                    <a:lumMod val="85000"/>
                    <a:lumOff val="15000"/>
                  </a:schemeClr>
                </a:solidFill>
                <a:latin typeface="Arial" charset="0"/>
                <a:cs typeface="+mn-cs"/>
              </a:rPr>
              <a:t> Managing scope </a:t>
            </a:r>
          </a:p>
          <a:p>
            <a:pPr>
              <a:buFont typeface="Arial" pitchFamily="34" charset="0"/>
              <a:buChar char="•"/>
              <a:defRPr/>
            </a:pPr>
            <a:r>
              <a:rPr lang="en-US" sz="1400" b="1" dirty="0">
                <a:solidFill>
                  <a:schemeClr val="tx1">
                    <a:lumMod val="85000"/>
                    <a:lumOff val="15000"/>
                  </a:schemeClr>
                </a:solidFill>
                <a:latin typeface="Arial" charset="0"/>
                <a:cs typeface="+mn-cs"/>
              </a:rPr>
              <a:t> Metrics </a:t>
            </a:r>
          </a:p>
          <a:p>
            <a:pPr>
              <a:buFont typeface="Arial" pitchFamily="34" charset="0"/>
              <a:buChar char="•"/>
              <a:defRPr/>
            </a:pPr>
            <a:r>
              <a:rPr lang="en-US" sz="1400" b="1" dirty="0">
                <a:solidFill>
                  <a:schemeClr val="tx1">
                    <a:lumMod val="85000"/>
                    <a:lumOff val="15000"/>
                  </a:schemeClr>
                </a:solidFill>
                <a:latin typeface="Arial" charset="0"/>
                <a:cs typeface="+mn-cs"/>
              </a:rPr>
              <a:t> Managing the overall work plan</a:t>
            </a:r>
          </a:p>
          <a:p>
            <a:pPr>
              <a:defRPr/>
            </a:pPr>
            <a:endParaRPr lang="en-US" sz="1400" dirty="0">
              <a:latin typeface="Arial" charset="0"/>
              <a:cs typeface="+mn-cs"/>
            </a:endParaRPr>
          </a:p>
        </p:txBody>
      </p:sp>
      <p:sp>
        <p:nvSpPr>
          <p:cNvPr id="10" name="TextBox 9"/>
          <p:cNvSpPr txBox="1"/>
          <p:nvPr/>
        </p:nvSpPr>
        <p:spPr>
          <a:xfrm>
            <a:off x="6953250" y="3500438"/>
            <a:ext cx="3214688" cy="1384300"/>
          </a:xfrm>
          <a:prstGeom prst="rect">
            <a:avLst/>
          </a:prstGeom>
          <a:noFill/>
        </p:spPr>
        <p:txBody>
          <a:bodyPr>
            <a:spAutoFit/>
          </a:bodyPr>
          <a:lstStyle/>
          <a:p>
            <a:pPr>
              <a:buFont typeface="Arial" pitchFamily="34" charset="0"/>
              <a:buChar char="•"/>
              <a:defRPr/>
            </a:pPr>
            <a:r>
              <a:rPr lang="en-US" sz="1400" b="1" dirty="0">
                <a:solidFill>
                  <a:schemeClr val="tx1">
                    <a:lumMod val="85000"/>
                    <a:lumOff val="15000"/>
                  </a:schemeClr>
                </a:solidFill>
                <a:latin typeface="Arial" charset="0"/>
                <a:cs typeface="+mn-cs"/>
              </a:rPr>
              <a:t> Implementing standard processes</a:t>
            </a:r>
          </a:p>
          <a:p>
            <a:pPr>
              <a:buFont typeface="Arial" pitchFamily="34" charset="0"/>
              <a:buChar char="•"/>
              <a:defRPr/>
            </a:pPr>
            <a:r>
              <a:rPr lang="en-US" sz="1400" b="1" dirty="0">
                <a:solidFill>
                  <a:schemeClr val="tx1">
                    <a:lumMod val="85000"/>
                    <a:lumOff val="15000"/>
                  </a:schemeClr>
                </a:solidFill>
                <a:latin typeface="Arial" charset="0"/>
                <a:cs typeface="+mn-cs"/>
              </a:rPr>
              <a:t> Establishing leadership skills</a:t>
            </a:r>
          </a:p>
          <a:p>
            <a:pPr>
              <a:buFont typeface="Arial" pitchFamily="34" charset="0"/>
              <a:buChar char="•"/>
              <a:defRPr/>
            </a:pPr>
            <a:r>
              <a:rPr lang="en-US" sz="1400" b="1" dirty="0">
                <a:solidFill>
                  <a:schemeClr val="tx1">
                    <a:lumMod val="85000"/>
                    <a:lumOff val="15000"/>
                  </a:schemeClr>
                </a:solidFill>
                <a:latin typeface="Arial" charset="0"/>
                <a:cs typeface="+mn-cs"/>
              </a:rPr>
              <a:t> Setting  expectations</a:t>
            </a:r>
          </a:p>
          <a:p>
            <a:pPr>
              <a:buFont typeface="Arial" pitchFamily="34" charset="0"/>
              <a:buChar char="•"/>
              <a:defRPr/>
            </a:pPr>
            <a:r>
              <a:rPr lang="en-US" sz="1400" b="1" dirty="0">
                <a:solidFill>
                  <a:schemeClr val="tx1">
                    <a:lumMod val="85000"/>
                    <a:lumOff val="15000"/>
                  </a:schemeClr>
                </a:solidFill>
                <a:latin typeface="Arial" charset="0"/>
                <a:cs typeface="+mn-cs"/>
              </a:rPr>
              <a:t> Team building</a:t>
            </a:r>
          </a:p>
          <a:p>
            <a:pPr>
              <a:buFont typeface="Arial" pitchFamily="34" charset="0"/>
              <a:buChar char="•"/>
              <a:defRPr/>
            </a:pPr>
            <a:r>
              <a:rPr lang="en-US" sz="1400" b="1" dirty="0">
                <a:solidFill>
                  <a:schemeClr val="tx1">
                    <a:lumMod val="85000"/>
                    <a:lumOff val="15000"/>
                  </a:schemeClr>
                </a:solidFill>
                <a:latin typeface="Arial" charset="0"/>
                <a:cs typeface="+mn-cs"/>
              </a:rPr>
              <a:t> Communicator skills</a:t>
            </a:r>
          </a:p>
          <a:p>
            <a:pPr>
              <a:defRPr/>
            </a:pPr>
            <a:endParaRPr lang="en-US" sz="1400" dirty="0">
              <a:solidFill>
                <a:schemeClr val="tx1">
                  <a:lumMod val="85000"/>
                  <a:lumOff val="15000"/>
                </a:schemeClr>
              </a:solidFill>
              <a:latin typeface="Arial" charset="0"/>
              <a:cs typeface="+mn-cs"/>
            </a:endParaRPr>
          </a:p>
        </p:txBody>
      </p:sp>
      <p:sp>
        <p:nvSpPr>
          <p:cNvPr id="2" name="Slide Number Placeholder 1">
            <a:extLst>
              <a:ext uri="{FF2B5EF4-FFF2-40B4-BE49-F238E27FC236}">
                <a16:creationId xmlns:a16="http://schemas.microsoft.com/office/drawing/2014/main" id="{A3F75FD1-E728-4973-88C2-2389682FD458}"/>
              </a:ext>
            </a:extLst>
          </p:cNvPr>
          <p:cNvSpPr>
            <a:spLocks noGrp="1"/>
          </p:cNvSpPr>
          <p:nvPr>
            <p:ph type="sldNum" sz="quarter" idx="12"/>
          </p:nvPr>
        </p:nvSpPr>
        <p:spPr/>
        <p:txBody>
          <a:bodyPr/>
          <a:lstStyle/>
          <a:p>
            <a:fld id="{D73B18B3-006C-438B-85B5-D4E6A3FE44C0}" type="slidenum">
              <a:rPr lang="en-US" altLang="en-US" smtClean="0"/>
              <a:pPr/>
              <a:t>6</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lumMod val="85000"/>
                  </a:schemeClr>
                </a:solidFill>
              </a:rPr>
              <a:t>FAILURE #1.</a:t>
            </a:r>
            <a:r>
              <a:rPr lang="en-US" dirty="0"/>
              <a:t> </a:t>
            </a:r>
            <a:r>
              <a:rPr lang="en-US" dirty="0">
                <a:solidFill>
                  <a:schemeClr val="tx1"/>
                </a:solidFill>
              </a:rPr>
              <a:t>BUDGET	</a:t>
            </a:r>
          </a:p>
        </p:txBody>
      </p:sp>
      <p:sp>
        <p:nvSpPr>
          <p:cNvPr id="5" name="Text Placeholder 4"/>
          <p:cNvSpPr>
            <a:spLocks noGrp="1"/>
          </p:cNvSpPr>
          <p:nvPr>
            <p:ph type="body" idx="1"/>
          </p:nvPr>
        </p:nvSpPr>
        <p:spPr/>
        <p:txBody>
          <a:bodyPr/>
          <a:lstStyle/>
          <a:p>
            <a:r>
              <a:rPr lang="en-US" dirty="0"/>
              <a:t>Client: 	    Waste Management of North America</a:t>
            </a:r>
          </a:p>
          <a:p>
            <a:r>
              <a:rPr lang="en-US" dirty="0"/>
              <a:t>Year:         1995</a:t>
            </a:r>
          </a:p>
          <a:p>
            <a:r>
              <a:rPr lang="en-US" dirty="0"/>
              <a:t>Project:    DFW Landfill, Northwest Sector</a:t>
            </a:r>
          </a:p>
          <a:p>
            <a:r>
              <a:rPr lang="en-US" dirty="0"/>
              <a:t>Location: Lewisville, TX</a:t>
            </a:r>
          </a:p>
        </p:txBody>
      </p:sp>
      <p:sp>
        <p:nvSpPr>
          <p:cNvPr id="2" name="Slide Number Placeholder 1">
            <a:extLst>
              <a:ext uri="{FF2B5EF4-FFF2-40B4-BE49-F238E27FC236}">
                <a16:creationId xmlns:a16="http://schemas.microsoft.com/office/drawing/2014/main" id="{328EFD12-8883-42B5-BE8E-9F90D5DC415A}"/>
              </a:ext>
            </a:extLst>
          </p:cNvPr>
          <p:cNvSpPr>
            <a:spLocks noGrp="1"/>
          </p:cNvSpPr>
          <p:nvPr>
            <p:ph type="sldNum" sz="quarter" idx="12"/>
          </p:nvPr>
        </p:nvSpPr>
        <p:spPr/>
        <p:txBody>
          <a:bodyPr/>
          <a:lstStyle/>
          <a:p>
            <a:fld id="{7CDDF603-23B4-4AB5-B976-93A131118701}" type="slidenum">
              <a:rPr lang="en-US" altLang="en-US" smtClean="0"/>
              <a:pPr/>
              <a:t>7</a:t>
            </a:fld>
            <a:endParaRPr lang="en-US" altLang="en-US"/>
          </a:p>
        </p:txBody>
      </p:sp>
    </p:spTree>
    <p:extLst>
      <p:ext uri="{BB962C8B-B14F-4D97-AF65-F5344CB8AC3E}">
        <p14:creationId xmlns:p14="http://schemas.microsoft.com/office/powerpoint/2010/main" val="4177180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676531"/>
            <a:ext cx="9144000" cy="6093975"/>
          </a:xfrm>
          <a:prstGeom prst="rect">
            <a:avLst/>
          </a:prstGeom>
        </p:spPr>
      </p:pic>
      <p:sp>
        <p:nvSpPr>
          <p:cNvPr id="5" name="Title 4"/>
          <p:cNvSpPr>
            <a:spLocks noGrp="1"/>
          </p:cNvSpPr>
          <p:nvPr>
            <p:ph type="title"/>
          </p:nvPr>
        </p:nvSpPr>
        <p:spPr>
          <a:xfrm>
            <a:off x="1943100" y="188640"/>
            <a:ext cx="8305800" cy="1143000"/>
          </a:xfrm>
        </p:spPr>
        <p:txBody>
          <a:bodyPr/>
          <a:lstStyle/>
          <a:p>
            <a:r>
              <a:rPr lang="en-US" dirty="0"/>
              <a:t>DFW LANDFILL, LEWISVILLE, TX</a:t>
            </a:r>
          </a:p>
        </p:txBody>
      </p:sp>
      <p:sp>
        <p:nvSpPr>
          <p:cNvPr id="2" name="Slide Number Placeholder 1">
            <a:extLst>
              <a:ext uri="{FF2B5EF4-FFF2-40B4-BE49-F238E27FC236}">
                <a16:creationId xmlns:a16="http://schemas.microsoft.com/office/drawing/2014/main" id="{5B16D62E-1BFB-4E2F-B78E-9836F0726F19}"/>
              </a:ext>
            </a:extLst>
          </p:cNvPr>
          <p:cNvSpPr>
            <a:spLocks noGrp="1"/>
          </p:cNvSpPr>
          <p:nvPr>
            <p:ph type="sldNum" sz="quarter" idx="12"/>
          </p:nvPr>
        </p:nvSpPr>
        <p:spPr/>
        <p:txBody>
          <a:bodyPr/>
          <a:lstStyle/>
          <a:p>
            <a:fld id="{E1324B82-0362-4AA5-A498-D0CF4BDDBCF5}" type="slidenum">
              <a:rPr lang="en-US" altLang="en-US" smtClean="0"/>
              <a:pPr/>
              <a:t>8</a:t>
            </a:fld>
            <a:endParaRPr lang="en-US" altLang="en-US"/>
          </a:p>
        </p:txBody>
      </p:sp>
    </p:spTree>
    <p:extLst>
      <p:ext uri="{BB962C8B-B14F-4D97-AF65-F5344CB8AC3E}">
        <p14:creationId xmlns:p14="http://schemas.microsoft.com/office/powerpoint/2010/main" val="344269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1484784"/>
            <a:ext cx="9144000" cy="4660060"/>
          </a:xfrm>
          <a:prstGeom prst="rect">
            <a:avLst/>
          </a:prstGeom>
        </p:spPr>
      </p:pic>
      <p:sp>
        <p:nvSpPr>
          <p:cNvPr id="3" name="Title 2"/>
          <p:cNvSpPr>
            <a:spLocks noGrp="1"/>
          </p:cNvSpPr>
          <p:nvPr>
            <p:ph type="title"/>
          </p:nvPr>
        </p:nvSpPr>
        <p:spPr>
          <a:xfrm>
            <a:off x="1943100" y="-34728"/>
            <a:ext cx="8305800" cy="1143000"/>
          </a:xfrm>
        </p:spPr>
        <p:txBody>
          <a:bodyPr/>
          <a:lstStyle/>
          <a:p>
            <a:r>
              <a:rPr lang="en-US" dirty="0"/>
              <a:t>DFW LANDFILL, LEWISVILLE, TX</a:t>
            </a:r>
          </a:p>
        </p:txBody>
      </p:sp>
      <p:sp>
        <p:nvSpPr>
          <p:cNvPr id="4" name="Slide Number Placeholder 3">
            <a:extLst>
              <a:ext uri="{FF2B5EF4-FFF2-40B4-BE49-F238E27FC236}">
                <a16:creationId xmlns:a16="http://schemas.microsoft.com/office/drawing/2014/main" id="{14CACB2C-0FDD-4EEF-8806-B76A9A62DBB5}"/>
              </a:ext>
            </a:extLst>
          </p:cNvPr>
          <p:cNvSpPr>
            <a:spLocks noGrp="1"/>
          </p:cNvSpPr>
          <p:nvPr>
            <p:ph type="sldNum" sz="quarter" idx="12"/>
          </p:nvPr>
        </p:nvSpPr>
        <p:spPr/>
        <p:txBody>
          <a:bodyPr/>
          <a:lstStyle/>
          <a:p>
            <a:fld id="{E1324B82-0362-4AA5-A498-D0CF4BDDBCF5}" type="slidenum">
              <a:rPr lang="en-US" altLang="en-US" smtClean="0"/>
              <a:pPr/>
              <a:t>9</a:t>
            </a:fld>
            <a:endParaRPr lang="en-US" altLang="en-US"/>
          </a:p>
        </p:txBody>
      </p:sp>
    </p:spTree>
    <p:extLst>
      <p:ext uri="{BB962C8B-B14F-4D97-AF65-F5344CB8AC3E}">
        <p14:creationId xmlns:p14="http://schemas.microsoft.com/office/powerpoint/2010/main" val="22479403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Monnaie">
      <a:dk1>
        <a:sysClr val="windowText" lastClr="000000"/>
      </a:dk1>
      <a:lt1>
        <a:sysClr val="window" lastClr="FFFFFF"/>
      </a:lt1>
      <a:dk2>
        <a:srgbClr val="4A606E"/>
      </a:dk2>
      <a:lt2>
        <a:srgbClr val="D1E1E3"/>
      </a:lt2>
      <a:accent1>
        <a:srgbClr val="79B5B0"/>
      </a:accent1>
      <a:accent2>
        <a:srgbClr val="B4BC4C"/>
      </a:accent2>
      <a:accent3>
        <a:srgbClr val="B77851"/>
      </a:accent3>
      <a:accent4>
        <a:srgbClr val="776A5B"/>
      </a:accent4>
      <a:accent5>
        <a:srgbClr val="B6AD76"/>
      </a:accent5>
      <a:accent6>
        <a:srgbClr val="95AEB1"/>
      </a:accent6>
      <a:hlink>
        <a:srgbClr val="3ECCED"/>
      </a:hlink>
      <a:folHlink>
        <a:srgbClr val="2C6C93"/>
      </a:folHlink>
    </a:clrScheme>
    <a:fontScheme name="Flow">
      <a:majorFont>
        <a:latin typeface="Calibri"/>
        <a:ea typeface=""/>
        <a:cs typeface=""/>
        <a:font script="Jpan" typeface="ＭＳ Ｐゴシック"/>
        <a:font script="Hang" typeface="HY중고딕"/>
        <a:font script="Hans" typeface="宋体"/>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仿宋_GB2312"/>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100000" t="200000" r="100000" b="4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100000" t="200000" r="100000" b="40000"/>
          </a:path>
        </a:gradFill>
      </a:fillStyleLst>
      <a:lnStyleLst>
        <a:ln w="698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shade val="90000"/>
                <a:satMod val="150000"/>
              </a:schemeClr>
              <a:schemeClr val="phClr">
                <a:tint val="85000"/>
                <a:satMod val="150000"/>
              </a:schemeClr>
            </a:duotone>
          </a:blip>
          <a:tile tx="0" ty="0" sx="70000" sy="70000" flip="none" algn="ctr"/>
        </a:blipFill>
      </a:bgFillStyleLst>
    </a:fmtScheme>
  </a:themeElements>
  <a:objectDefaults/>
  <a:extraClrSchemeLst/>
</a:theme>
</file>

<file path=ppt/theme/theme2.xml><?xml version="1.0" encoding="utf-8"?>
<a:theme xmlns:a="http://schemas.openxmlformats.org/drawingml/2006/main" name="Office Theme">
  <a:themeElements>
    <a:clrScheme name="Bureau ">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nnaie">
    <a:dk1>
      <a:sysClr val="windowText" lastClr="000000"/>
    </a:dk1>
    <a:lt1>
      <a:sysClr val="window" lastClr="FFFFFF"/>
    </a:lt1>
    <a:dk2>
      <a:srgbClr val="4A606E"/>
    </a:dk2>
    <a:lt2>
      <a:srgbClr val="D1E1E3"/>
    </a:lt2>
    <a:accent1>
      <a:srgbClr val="79B5B0"/>
    </a:accent1>
    <a:accent2>
      <a:srgbClr val="B4BC4C"/>
    </a:accent2>
    <a:accent3>
      <a:srgbClr val="B77851"/>
    </a:accent3>
    <a:accent4>
      <a:srgbClr val="776A5B"/>
    </a:accent4>
    <a:accent5>
      <a:srgbClr val="B6AD76"/>
    </a:accent5>
    <a:accent6>
      <a:srgbClr val="95AEB1"/>
    </a:accent6>
    <a:hlink>
      <a:srgbClr val="3ECCED"/>
    </a:hlink>
    <a:folHlink>
      <a:srgbClr val="2C6C93"/>
    </a:folHlink>
  </a:clrScheme>
</a:themeOverride>
</file>

<file path=ppt/theme/themeOverride2.xml><?xml version="1.0" encoding="utf-8"?>
<a:themeOverride xmlns:a="http://schemas.openxmlformats.org/drawingml/2006/main">
  <a:clrScheme name="Monnaie">
    <a:dk1>
      <a:sysClr val="windowText" lastClr="000000"/>
    </a:dk1>
    <a:lt1>
      <a:sysClr val="window" lastClr="FFFFFF"/>
    </a:lt1>
    <a:dk2>
      <a:srgbClr val="4A606E"/>
    </a:dk2>
    <a:lt2>
      <a:srgbClr val="D1E1E3"/>
    </a:lt2>
    <a:accent1>
      <a:srgbClr val="79B5B0"/>
    </a:accent1>
    <a:accent2>
      <a:srgbClr val="B4BC4C"/>
    </a:accent2>
    <a:accent3>
      <a:srgbClr val="B77851"/>
    </a:accent3>
    <a:accent4>
      <a:srgbClr val="776A5B"/>
    </a:accent4>
    <a:accent5>
      <a:srgbClr val="B6AD76"/>
    </a:accent5>
    <a:accent6>
      <a:srgbClr val="95AEB1"/>
    </a:accent6>
    <a:hlink>
      <a:srgbClr val="3ECCED"/>
    </a:hlink>
    <a:folHlink>
      <a:srgbClr val="2C6C93"/>
    </a:folHlink>
  </a:clrScheme>
</a:themeOverride>
</file>

<file path=docProps/app.xml><?xml version="1.0" encoding="utf-8"?>
<Properties xmlns="http://schemas.openxmlformats.org/officeDocument/2006/extended-properties" xmlns:vt="http://schemas.openxmlformats.org/officeDocument/2006/docPropsVTypes">
  <Template>Flow</Template>
  <TotalTime>971</TotalTime>
  <Words>1196</Words>
  <Application>Microsoft Office PowerPoint</Application>
  <PresentationFormat>Widescreen</PresentationFormat>
  <Paragraphs>200</Paragraphs>
  <Slides>34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Constantia</vt:lpstr>
      <vt:lpstr>Wingdings 2</vt:lpstr>
      <vt:lpstr>Flow</vt:lpstr>
      <vt:lpstr>PROJECT MANAGEMENT LESSONS LEARNED</vt:lpstr>
      <vt:lpstr>What is Project Management?</vt:lpstr>
      <vt:lpstr>Project Success</vt:lpstr>
      <vt:lpstr>Project Failure</vt:lpstr>
      <vt:lpstr>Triple Contraint</vt:lpstr>
      <vt:lpstr>Role of a Project Manager</vt:lpstr>
      <vt:lpstr>FAILURE #1. BUDGET </vt:lpstr>
      <vt:lpstr>DFW LANDFILL, LEWISVILLE, TX</vt:lpstr>
      <vt:lpstr>DFW LANDFILL, LEWISVILLE, TX</vt:lpstr>
      <vt:lpstr>NORTHWEST SECTOR, DFW LANDFILL</vt:lpstr>
      <vt:lpstr>BASIC PROJECT INFO</vt:lpstr>
      <vt:lpstr>Composite Liner System for Primary Leachate Collection  </vt:lpstr>
      <vt:lpstr>PowerPoint Presentation</vt:lpstr>
      <vt:lpstr>PowerPoint Presentation</vt:lpstr>
      <vt:lpstr>PowerPoint Presentation</vt:lpstr>
      <vt:lpstr>PowerPoint Presentation</vt:lpstr>
      <vt:lpstr>PowerPoint Presentation</vt:lpstr>
      <vt:lpstr>PowerPoint Presentation</vt:lpstr>
      <vt:lpstr>THE PROJECT MANAGEMENT PROBLEM</vt:lpstr>
      <vt:lpstr>LESSONS LEARNED</vt:lpstr>
      <vt:lpstr>FAILURE #2. SCHEDULE </vt:lpstr>
      <vt:lpstr>Private Residence, Lake Waco TX</vt:lpstr>
      <vt:lpstr>PowerPoint Presentation</vt:lpstr>
      <vt:lpstr>PowerPoint Presentation</vt:lpstr>
      <vt:lpstr>BASIC PROJECT INFO</vt:lpstr>
      <vt:lpstr>PowerPoint Presentation</vt:lpstr>
      <vt:lpstr>PowerPoint Presentation</vt:lpstr>
      <vt:lpstr>PowerPoint Presentation</vt:lpstr>
      <vt:lpstr>PowerPoint Presentation</vt:lpstr>
      <vt:lpstr>PowerPoint Presentation</vt:lpstr>
      <vt:lpstr>THE PROJECT MANAGEMENT PROBLEM</vt:lpstr>
      <vt:lpstr>LESSONS LEARNED</vt:lpstr>
      <vt:lpstr>SUMMARY</vt:lpstr>
      <vt:lpstr>THANK YOU.</vt:lpstr>
    </vt:vector>
  </TitlesOfParts>
  <Company>Party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Avneet Mathur</dc:creator>
  <cp:keywords>Project Management;PMP</cp:keywords>
  <cp:lastModifiedBy>Lawson, William D</cp:lastModifiedBy>
  <cp:revision>102</cp:revision>
  <cp:lastPrinted>2022-03-23T15:51:00Z</cp:lastPrinted>
  <dcterms:created xsi:type="dcterms:W3CDTF">2006-07-27T18:10:29Z</dcterms:created>
  <dcterms:modified xsi:type="dcterms:W3CDTF">2022-03-23T16:00:45Z</dcterms:modified>
</cp:coreProperties>
</file>